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7"/>
  </p:notesMasterIdLst>
  <p:sldIdLst>
    <p:sldId id="269" r:id="rId2"/>
    <p:sldId id="270" r:id="rId3"/>
    <p:sldId id="271" r:id="rId4"/>
    <p:sldId id="317" r:id="rId5"/>
    <p:sldId id="272" r:id="rId6"/>
    <p:sldId id="346" r:id="rId7"/>
    <p:sldId id="347" r:id="rId8"/>
    <p:sldId id="351" r:id="rId9"/>
    <p:sldId id="276" r:id="rId10"/>
    <p:sldId id="350" r:id="rId11"/>
    <p:sldId id="313" r:id="rId12"/>
    <p:sldId id="331" r:id="rId13"/>
    <p:sldId id="325" r:id="rId14"/>
    <p:sldId id="314" r:id="rId15"/>
    <p:sldId id="361" r:id="rId16"/>
    <p:sldId id="360" r:id="rId17"/>
    <p:sldId id="335" r:id="rId18"/>
    <p:sldId id="332" r:id="rId19"/>
    <p:sldId id="359" r:id="rId20"/>
    <p:sldId id="327" r:id="rId21"/>
    <p:sldId id="315" r:id="rId22"/>
    <p:sldId id="333" r:id="rId23"/>
    <p:sldId id="330" r:id="rId24"/>
    <p:sldId id="316" r:id="rId25"/>
    <p:sldId id="320" r:id="rId26"/>
    <p:sldId id="299" r:id="rId27"/>
    <p:sldId id="348" r:id="rId28"/>
    <p:sldId id="280" r:id="rId29"/>
    <p:sldId id="336" r:id="rId30"/>
    <p:sldId id="352" r:id="rId31"/>
    <p:sldId id="354" r:id="rId32"/>
    <p:sldId id="355" r:id="rId33"/>
    <p:sldId id="356" r:id="rId34"/>
    <p:sldId id="357" r:id="rId35"/>
    <p:sldId id="345" r:id="rId3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D85D"/>
    <a:srgbClr val="FFC000"/>
    <a:srgbClr val="455563"/>
    <a:srgbClr val="E77817"/>
    <a:srgbClr val="92D050"/>
    <a:srgbClr val="00923F"/>
    <a:srgbClr val="000000"/>
    <a:srgbClr val="E16E0F"/>
    <a:srgbClr val="CB812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94660"/>
  </p:normalViewPr>
  <p:slideViewPr>
    <p:cSldViewPr>
      <p:cViewPr>
        <p:scale>
          <a:sx n="72" d="100"/>
          <a:sy n="72" d="100"/>
        </p:scale>
        <p:origin x="-114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4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mir.ahmed\Local%20Settings\Temporary%20Internet%20Files\Content.Outlook\0U5PMMEX\Graphs%2013-14%20NR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amir.ahmed\Local%20Settings\Temporary%20Internet%20Files\Content.Outlook\0U5PMMEX\Graphs%2013-14%20N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mir.ahmed\Local%20Settings\Temporary%20Internet%20Files\Content.Outlook\0U5PMMEX\Graphs%2013-14%20NR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mir.ahmed\Local%20Settings\Temporary%20Internet%20Files\Content.Outlook\0U5PMMEX\Graphs%2013-14%20NR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amir.ahmed\Local%20Settings\Temporary%20Internet%20Files\Content.Outlook\0U5PMMEX\Graphs%2013-14%20N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950" b="1" i="0" u="none" strike="noStrike" baseline="0">
                <a:solidFill>
                  <a:srgbClr val="000000"/>
                </a:solidFill>
                <a:latin typeface="Arial"/>
                <a:ea typeface="Arial"/>
                <a:cs typeface="Arial"/>
              </a:defRPr>
            </a:pPr>
            <a:r>
              <a:rPr lang="en-US"/>
              <a:t>EBIDTA- Operating </a:t>
            </a:r>
          </a:p>
        </c:rich>
      </c:tx>
      <c:layout>
        <c:manualLayout>
          <c:xMode val="edge"/>
          <c:yMode val="edge"/>
          <c:x val="0.2125506072874494"/>
          <c:y val="6.3492480106653607E-2"/>
        </c:manualLayout>
      </c:layout>
      <c:spPr>
        <a:noFill/>
        <a:ln w="25400">
          <a:noFill/>
        </a:ln>
      </c:spPr>
    </c:title>
    <c:plotArea>
      <c:layout>
        <c:manualLayout>
          <c:layoutTarget val="inner"/>
          <c:xMode val="edge"/>
          <c:yMode val="edge"/>
          <c:x val="0.13360323886639774"/>
          <c:y val="0.1865086592752484"/>
          <c:w val="0.83805668016194257"/>
          <c:h val="0.65079617279022861"/>
        </c:manualLayout>
      </c:layout>
      <c:barChart>
        <c:barDir val="col"/>
        <c:grouping val="clustered"/>
        <c:ser>
          <c:idx val="0"/>
          <c:order val="0"/>
          <c:spPr>
            <a:solidFill>
              <a:srgbClr val="9999FF"/>
            </a:solidFill>
            <a:ln w="12700">
              <a:solidFill>
                <a:srgbClr val="000000"/>
              </a:solidFill>
              <a:prstDash val="solid"/>
            </a:ln>
          </c:spPr>
          <c:dLbls>
            <c:spPr>
              <a:noFill/>
              <a:ln w="25400">
                <a:noFill/>
              </a:ln>
            </c:spPr>
            <c:txPr>
              <a:bodyPr/>
              <a:lstStyle/>
              <a:p>
                <a:pPr>
                  <a:defRPr sz="800" b="0" i="0" u="none" strike="noStrike" baseline="0">
                    <a:solidFill>
                      <a:srgbClr val="000000"/>
                    </a:solidFill>
                    <a:latin typeface="Arial"/>
                    <a:ea typeface="Arial"/>
                    <a:cs typeface="Arial"/>
                  </a:defRPr>
                </a:pPr>
                <a:endParaRPr lang="en-US"/>
              </a:p>
            </c:txPr>
            <c:showVal val="1"/>
          </c:dLbls>
          <c:cat>
            <c:strRef>
              <c:f>ebidta!$C$6:$C$11</c:f>
              <c:strCache>
                <c:ptCount val="6"/>
                <c:pt idx="0">
                  <c:v>08-09</c:v>
                </c:pt>
                <c:pt idx="1">
                  <c:v>09-10</c:v>
                </c:pt>
                <c:pt idx="2">
                  <c:v>10-11</c:v>
                </c:pt>
                <c:pt idx="3">
                  <c:v>11-12</c:v>
                </c:pt>
                <c:pt idx="4">
                  <c:v>12-13</c:v>
                </c:pt>
                <c:pt idx="5">
                  <c:v>13-14</c:v>
                </c:pt>
              </c:strCache>
            </c:strRef>
          </c:cat>
          <c:val>
            <c:numRef>
              <c:f>ebidta!$D$6:$D$11</c:f>
              <c:numCache>
                <c:formatCode>_(* #,##0.00_);_(* \(#,##0.00\);_(* "-"??_);_(@_)</c:formatCode>
                <c:ptCount val="6"/>
                <c:pt idx="0">
                  <c:v>272.20903042999993</c:v>
                </c:pt>
                <c:pt idx="1">
                  <c:v>278.51</c:v>
                </c:pt>
                <c:pt idx="2">
                  <c:v>346.15000000000009</c:v>
                </c:pt>
                <c:pt idx="3">
                  <c:v>400.8</c:v>
                </c:pt>
                <c:pt idx="4">
                  <c:v>318.41999999999985</c:v>
                </c:pt>
                <c:pt idx="5">
                  <c:v>492.73999999999984</c:v>
                </c:pt>
              </c:numCache>
            </c:numRef>
          </c:val>
        </c:ser>
        <c:dLbls>
          <c:showVal val="1"/>
        </c:dLbls>
        <c:axId val="41594880"/>
        <c:axId val="41596416"/>
      </c:barChart>
      <c:catAx>
        <c:axId val="41594880"/>
        <c:scaling>
          <c:orientation val="minMax"/>
        </c:scaling>
        <c:axPos val="b"/>
        <c:numFmt formatCode="General" sourceLinked="1"/>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41596416"/>
        <c:crosses val="autoZero"/>
        <c:auto val="1"/>
        <c:lblAlgn val="ctr"/>
        <c:lblOffset val="100"/>
        <c:tickLblSkip val="1"/>
        <c:tickMarkSkip val="1"/>
      </c:catAx>
      <c:valAx>
        <c:axId val="41596416"/>
        <c:scaling>
          <c:orientation val="minMax"/>
        </c:scaling>
        <c:axPos val="l"/>
        <c:numFmt formatCode="_(* #,##0_);_(* \(#,##0\);_(* &quot;-&quot;_);_(@_)" sourceLinked="0"/>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41594880"/>
        <c:crosses val="autoZero"/>
        <c:crossBetween val="between"/>
      </c:valAx>
      <c:spPr>
        <a:solidFill>
          <a:srgbClr val="FFFFFF"/>
        </a:solidFill>
        <a:ln w="12700">
          <a:solidFill>
            <a:srgbClr val="000000"/>
          </a:solidFill>
          <a:prstDash val="solid"/>
        </a:ln>
      </c:spPr>
    </c:plotArea>
    <c:plotVisOnly val="1"/>
    <c:dispBlanksAs val="gap"/>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071391076115491"/>
          <c:y val="2.8252504472976912E-2"/>
          <c:w val="0.66581167979002664"/>
          <c:h val="0.79822506561679785"/>
        </c:manualLayout>
      </c:layout>
      <c:barChart>
        <c:barDir val="col"/>
        <c:grouping val="clustered"/>
        <c:ser>
          <c:idx val="0"/>
          <c:order val="0"/>
          <c:cat>
            <c:strRef>
              <c:f>'Net Profit'!$B$4:$B$9</c:f>
              <c:strCache>
                <c:ptCount val="6"/>
                <c:pt idx="0">
                  <c:v>08-09</c:v>
                </c:pt>
                <c:pt idx="1">
                  <c:v>09-10</c:v>
                </c:pt>
                <c:pt idx="2">
                  <c:v>10-11</c:v>
                </c:pt>
                <c:pt idx="3">
                  <c:v>11-12</c:v>
                </c:pt>
                <c:pt idx="4">
                  <c:v>12-13</c:v>
                </c:pt>
                <c:pt idx="5">
                  <c:v>13-14</c:v>
                </c:pt>
              </c:strCache>
            </c:strRef>
          </c:cat>
          <c:val>
            <c:numRef>
              <c:f>'Net Profit'!$B$4:$B$8</c:f>
              <c:numCache>
                <c:formatCode>d\-mmm</c:formatCode>
                <c:ptCount val="5"/>
                <c:pt idx="0">
                  <c:v>0</c:v>
                </c:pt>
                <c:pt idx="1">
                  <c:v>0</c:v>
                </c:pt>
                <c:pt idx="2">
                  <c:v>0</c:v>
                </c:pt>
                <c:pt idx="3">
                  <c:v>0</c:v>
                </c:pt>
                <c:pt idx="4">
                  <c:v>0</c:v>
                </c:pt>
              </c:numCache>
            </c:numRef>
          </c:val>
        </c:ser>
        <c:ser>
          <c:idx val="1"/>
          <c:order val="1"/>
          <c:dLbls>
            <c:showVal val="1"/>
          </c:dLbls>
          <c:cat>
            <c:strRef>
              <c:f>'Net Profit'!$B$4:$B$9</c:f>
              <c:strCache>
                <c:ptCount val="6"/>
                <c:pt idx="0">
                  <c:v>08-09</c:v>
                </c:pt>
                <c:pt idx="1">
                  <c:v>09-10</c:v>
                </c:pt>
                <c:pt idx="2">
                  <c:v>10-11</c:v>
                </c:pt>
                <c:pt idx="3">
                  <c:v>11-12</c:v>
                </c:pt>
                <c:pt idx="4">
                  <c:v>12-13</c:v>
                </c:pt>
                <c:pt idx="5">
                  <c:v>13-14</c:v>
                </c:pt>
              </c:strCache>
            </c:strRef>
          </c:cat>
          <c:val>
            <c:numRef>
              <c:f>'Net Profit'!$C$4:$C$9</c:f>
              <c:numCache>
                <c:formatCode>_(* #,##0.00_);_(* \(#,##0.00\);_(* "-"??_);_(@_)</c:formatCode>
                <c:ptCount val="6"/>
                <c:pt idx="0">
                  <c:v>148.69999999999999</c:v>
                </c:pt>
                <c:pt idx="1">
                  <c:v>172.05</c:v>
                </c:pt>
                <c:pt idx="2">
                  <c:v>186.62396607900001</c:v>
                </c:pt>
                <c:pt idx="3">
                  <c:v>212.97399999999999</c:v>
                </c:pt>
                <c:pt idx="4">
                  <c:v>146.9</c:v>
                </c:pt>
                <c:pt idx="5">
                  <c:v>243.88000000000005</c:v>
                </c:pt>
              </c:numCache>
            </c:numRef>
          </c:val>
        </c:ser>
        <c:axId val="41625472"/>
        <c:axId val="41627008"/>
      </c:barChart>
      <c:catAx>
        <c:axId val="41625472"/>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1627008"/>
        <c:crosses val="autoZero"/>
        <c:auto val="1"/>
        <c:lblAlgn val="ctr"/>
        <c:lblOffset val="100"/>
      </c:catAx>
      <c:valAx>
        <c:axId val="41627008"/>
        <c:scaling>
          <c:orientation val="minMax"/>
        </c:scaling>
        <c:axPos val="l"/>
        <c:majorGridlines>
          <c:spPr>
            <a:ln>
              <a:solidFill>
                <a:srgbClr val="FFFFFF"/>
              </a:solidFill>
            </a:ln>
          </c:spPr>
        </c:majorGridlines>
        <c:numFmt formatCode="#,##0" sourceLinked="0"/>
        <c:tickLblPos val="nextTo"/>
        <c:spPr>
          <a:noFill/>
        </c:spPr>
        <c:txPr>
          <a:bodyPr rot="0" vert="horz"/>
          <a:lstStyle/>
          <a:p>
            <a:pPr>
              <a:defRPr sz="1000" b="0" i="0" u="none" strike="noStrike" baseline="0">
                <a:solidFill>
                  <a:srgbClr val="000000"/>
                </a:solidFill>
                <a:latin typeface="Calibri"/>
                <a:ea typeface="Calibri"/>
                <a:cs typeface="Calibri"/>
              </a:defRPr>
            </a:pPr>
            <a:endParaRPr lang="en-US"/>
          </a:p>
        </c:txPr>
        <c:crossAx val="41625472"/>
        <c:crosses val="autoZero"/>
        <c:crossBetween val="between"/>
      </c:valAx>
      <c:spPr>
        <a:ln>
          <a:solidFill>
            <a:srgbClr val="4F81BD"/>
          </a:solidFill>
        </a:ln>
      </c:spPr>
    </c:plotArea>
    <c:plotVisOnly val="1"/>
    <c:dispBlanksAs val="gap"/>
  </c:chart>
  <c:spPr>
    <a:ln>
      <a:solidFill>
        <a:schemeClr val="accent1"/>
      </a:solidFill>
    </a:ln>
  </c:spPr>
  <c:txPr>
    <a:bodyPr/>
    <a:lstStyle/>
    <a:p>
      <a:pPr>
        <a:defRPr sz="1000" b="0" i="0" u="none" strike="noStrike" baseline="0">
          <a:solidFill>
            <a:srgbClr val="000000"/>
          </a:solidFill>
          <a:latin typeface="Calibri"/>
          <a:ea typeface="Calibri"/>
          <a:cs typeface="Calibri"/>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025" b="1" i="0" u="none" strike="noStrike" baseline="0">
                <a:solidFill>
                  <a:srgbClr val="000000"/>
                </a:solidFill>
                <a:latin typeface="Arial"/>
                <a:ea typeface="Arial"/>
                <a:cs typeface="Arial"/>
              </a:defRPr>
            </a:pPr>
            <a:r>
              <a:rPr lang="en-US"/>
              <a:t>Return on Net Worth</a:t>
            </a:r>
          </a:p>
        </c:rich>
      </c:tx>
      <c:layout>
        <c:manualLayout>
          <c:xMode val="edge"/>
          <c:yMode val="edge"/>
          <c:x val="0.36142381078769803"/>
          <c:y val="3.8062283737024222E-2"/>
        </c:manualLayout>
      </c:layout>
      <c:spPr>
        <a:noFill/>
        <a:ln w="25400">
          <a:noFill/>
        </a:ln>
      </c:spPr>
    </c:title>
    <c:plotArea>
      <c:layout>
        <c:manualLayout>
          <c:layoutTarget val="inner"/>
          <c:xMode val="edge"/>
          <c:yMode val="edge"/>
          <c:x val="0.11610508124319981"/>
          <c:y val="0.20761280752055769"/>
          <c:w val="0.85767947111912179"/>
          <c:h val="0.65052013023108313"/>
        </c:manualLayout>
      </c:layout>
      <c:barChart>
        <c:barDir val="col"/>
        <c:grouping val="clustered"/>
        <c:ser>
          <c:idx val="0"/>
          <c:order val="0"/>
          <c:spPr>
            <a:solidFill>
              <a:srgbClr val="9999FF"/>
            </a:solidFill>
            <a:ln w="12700">
              <a:solidFill>
                <a:srgbClr val="000000"/>
              </a:solidFill>
              <a:prstDash val="solid"/>
            </a:ln>
          </c:spPr>
          <c:dLbls>
            <c:spPr>
              <a:noFill/>
              <a:ln w="25400">
                <a:noFill/>
              </a:ln>
            </c:spPr>
            <c:txPr>
              <a:bodyPr/>
              <a:lstStyle/>
              <a:p>
                <a:pPr>
                  <a:defRPr sz="850" b="0" i="0" u="none" strike="noStrike" baseline="0">
                    <a:solidFill>
                      <a:srgbClr val="000000"/>
                    </a:solidFill>
                    <a:latin typeface="Arial"/>
                    <a:ea typeface="Arial"/>
                    <a:cs typeface="Arial"/>
                  </a:defRPr>
                </a:pPr>
                <a:endParaRPr lang="en-US"/>
              </a:p>
            </c:txPr>
            <c:showVal val="1"/>
          </c:dLbls>
          <c:cat>
            <c:strRef>
              <c:f>ROWN!$B$10:$B$15</c:f>
              <c:strCache>
                <c:ptCount val="6"/>
                <c:pt idx="0">
                  <c:v>08-09</c:v>
                </c:pt>
                <c:pt idx="1">
                  <c:v>09-10</c:v>
                </c:pt>
                <c:pt idx="2">
                  <c:v>10-11</c:v>
                </c:pt>
                <c:pt idx="3">
                  <c:v>11-12</c:v>
                </c:pt>
                <c:pt idx="4">
                  <c:v>12-13</c:v>
                </c:pt>
                <c:pt idx="5">
                  <c:v>13-14</c:v>
                </c:pt>
              </c:strCache>
            </c:strRef>
          </c:cat>
          <c:val>
            <c:numRef>
              <c:f>ROWN!$C$10:$C$15</c:f>
              <c:numCache>
                <c:formatCode>0.00%</c:formatCode>
                <c:ptCount val="6"/>
                <c:pt idx="0">
                  <c:v>0.19825030767376645</c:v>
                </c:pt>
                <c:pt idx="1">
                  <c:v>0.19855917821061195</c:v>
                </c:pt>
                <c:pt idx="2">
                  <c:v>0.18690000000000007</c:v>
                </c:pt>
                <c:pt idx="3">
                  <c:v>0.18603960482525506</c:v>
                </c:pt>
                <c:pt idx="4">
                  <c:v>0.11577181866017353</c:v>
                </c:pt>
                <c:pt idx="5">
                  <c:v>0.23981936354670502</c:v>
                </c:pt>
              </c:numCache>
            </c:numRef>
          </c:val>
        </c:ser>
        <c:dLbls>
          <c:showVal val="1"/>
        </c:dLbls>
        <c:axId val="41667200"/>
        <c:axId val="41689472"/>
      </c:barChart>
      <c:catAx>
        <c:axId val="41667200"/>
        <c:scaling>
          <c:orientation val="minMax"/>
        </c:scaling>
        <c:axPos val="b"/>
        <c:numFmt formatCode="General" sourceLinked="1"/>
        <c:tickLblPos val="nextTo"/>
        <c:spPr>
          <a:ln w="3175">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en-US"/>
          </a:p>
        </c:txPr>
        <c:crossAx val="41689472"/>
        <c:crosses val="autoZero"/>
        <c:auto val="1"/>
        <c:lblAlgn val="ctr"/>
        <c:lblOffset val="100"/>
        <c:tickLblSkip val="1"/>
        <c:tickMarkSkip val="1"/>
      </c:catAx>
      <c:valAx>
        <c:axId val="41689472"/>
        <c:scaling>
          <c:orientation val="minMax"/>
          <c:min val="0.05"/>
        </c:scaling>
        <c:axPos val="l"/>
        <c:numFmt formatCode="0.00%" sourceLinked="1"/>
        <c:tickLblPos val="nextTo"/>
        <c:spPr>
          <a:ln w="3175">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en-US"/>
          </a:p>
        </c:txPr>
        <c:crossAx val="41667200"/>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b="0" i="0" u="none" strike="noStrike" baseline="0">
                <a:solidFill>
                  <a:srgbClr val="000000"/>
                </a:solidFill>
                <a:latin typeface="Arial"/>
                <a:ea typeface="Arial"/>
                <a:cs typeface="Arial"/>
              </a:defRPr>
            </a:pPr>
            <a:r>
              <a:rPr lang="en-US"/>
              <a:t>Figures in Rs.</a:t>
            </a:r>
          </a:p>
        </c:rich>
      </c:tx>
      <c:layout>
        <c:manualLayout>
          <c:xMode val="edge"/>
          <c:yMode val="edge"/>
          <c:x val="0.72580645161290325"/>
          <c:y val="3.7800687285223622E-2"/>
        </c:manualLayout>
      </c:layout>
      <c:spPr>
        <a:noFill/>
        <a:ln w="25400">
          <a:noFill/>
        </a:ln>
      </c:spPr>
    </c:title>
    <c:plotArea>
      <c:layout>
        <c:manualLayout>
          <c:layoutTarget val="inner"/>
          <c:xMode val="edge"/>
          <c:yMode val="edge"/>
          <c:x val="0.18894009216589999"/>
          <c:y val="0.20962269659678573"/>
          <c:w val="0.78110599078341014"/>
          <c:h val="0.46048264498310332"/>
        </c:manualLayout>
      </c:layout>
      <c:barChart>
        <c:barDir val="col"/>
        <c:grouping val="clustered"/>
        <c:ser>
          <c:idx val="0"/>
          <c:order val="0"/>
          <c:spPr>
            <a:solidFill>
              <a:srgbClr val="9999FF"/>
            </a:solidFill>
            <a:ln w="12700">
              <a:solidFill>
                <a:srgbClr val="000000"/>
              </a:solidFill>
              <a:prstDash val="solid"/>
            </a:ln>
          </c:spPr>
          <c:dLbls>
            <c:numFmt formatCode="0.00" sourceLinked="0"/>
            <c:spPr>
              <a:noFill/>
              <a:ln w="25400">
                <a:noFill/>
              </a:ln>
            </c:spPr>
            <c:txPr>
              <a:bodyPr/>
              <a:lstStyle/>
              <a:p>
                <a:pPr>
                  <a:defRPr sz="1180" b="0" i="0" u="none" strike="noStrike" baseline="0">
                    <a:solidFill>
                      <a:srgbClr val="000000"/>
                    </a:solidFill>
                    <a:latin typeface="Arial"/>
                    <a:ea typeface="Arial"/>
                    <a:cs typeface="Arial"/>
                  </a:defRPr>
                </a:pPr>
                <a:endParaRPr lang="en-US"/>
              </a:p>
            </c:txPr>
            <c:showVal val="1"/>
          </c:dLbls>
          <c:cat>
            <c:strRef>
              <c:f>'Earnings per share'!$A$2:$A$7</c:f>
              <c:strCache>
                <c:ptCount val="6"/>
                <c:pt idx="0">
                  <c:v>08-09</c:v>
                </c:pt>
                <c:pt idx="1">
                  <c:v>09-10</c:v>
                </c:pt>
                <c:pt idx="2">
                  <c:v>10-11</c:v>
                </c:pt>
                <c:pt idx="3">
                  <c:v>11-12</c:v>
                </c:pt>
                <c:pt idx="4">
                  <c:v>12-13</c:v>
                </c:pt>
                <c:pt idx="5">
                  <c:v>13-14</c:v>
                </c:pt>
              </c:strCache>
            </c:strRef>
          </c:cat>
          <c:val>
            <c:numRef>
              <c:f>'Earnings per share'!$B$2:$B$7</c:f>
              <c:numCache>
                <c:formatCode>_(* #,##0.00_);_(* \(#,##0.00\);_(* "-"??_);_(@_)</c:formatCode>
                <c:ptCount val="6"/>
                <c:pt idx="0">
                  <c:v>16.86</c:v>
                </c:pt>
                <c:pt idx="1">
                  <c:v>19.510000000000005</c:v>
                </c:pt>
                <c:pt idx="2">
                  <c:v>21.158012284918428</c:v>
                </c:pt>
                <c:pt idx="3">
                  <c:v>24.150000000000006</c:v>
                </c:pt>
                <c:pt idx="4">
                  <c:v>16.654941301645717</c:v>
                </c:pt>
                <c:pt idx="5" formatCode="General">
                  <c:v>27.649755271085166</c:v>
                </c:pt>
              </c:numCache>
            </c:numRef>
          </c:val>
        </c:ser>
        <c:dLbls>
          <c:showVal val="1"/>
        </c:dLbls>
        <c:axId val="41722240"/>
        <c:axId val="41724160"/>
      </c:barChart>
      <c:catAx>
        <c:axId val="41722240"/>
        <c:scaling>
          <c:orientation val="minMax"/>
        </c:scaling>
        <c:axPos val="b"/>
        <c:title>
          <c:tx>
            <c:rich>
              <a:bodyPr/>
              <a:lstStyle/>
              <a:p>
                <a:pPr>
                  <a:defRPr sz="1475" b="1" i="0" u="none" strike="noStrike" baseline="0">
                    <a:solidFill>
                      <a:srgbClr val="000000"/>
                    </a:solidFill>
                    <a:latin typeface="Arial"/>
                    <a:ea typeface="Arial"/>
                    <a:cs typeface="Arial"/>
                  </a:defRPr>
                </a:pPr>
                <a:r>
                  <a:rPr lang="en-US"/>
                  <a:t>Earnings per Share</a:t>
                </a:r>
              </a:p>
            </c:rich>
          </c:tx>
          <c:layout>
            <c:manualLayout>
              <c:xMode val="edge"/>
              <c:yMode val="edge"/>
              <c:x val="0.18433179723502321"/>
              <c:y val="2.749140893470791E-2"/>
            </c:manualLayout>
          </c:layout>
          <c:spPr>
            <a:noFill/>
            <a:ln w="25400">
              <a:noFill/>
            </a:ln>
          </c:spPr>
        </c:title>
        <c:numFmt formatCode="General" sourceLinked="1"/>
        <c:tickLblPos val="nextTo"/>
        <c:spPr>
          <a:ln w="3175">
            <a:solidFill>
              <a:srgbClr val="000000"/>
            </a:solidFill>
            <a:prstDash val="solid"/>
          </a:ln>
        </c:spPr>
        <c:txPr>
          <a:bodyPr rot="0" vert="horz"/>
          <a:lstStyle/>
          <a:p>
            <a:pPr>
              <a:defRPr sz="1180" b="0" i="0" u="none" strike="noStrike" baseline="0">
                <a:solidFill>
                  <a:srgbClr val="000000"/>
                </a:solidFill>
                <a:latin typeface="Arial"/>
                <a:ea typeface="Arial"/>
                <a:cs typeface="Arial"/>
              </a:defRPr>
            </a:pPr>
            <a:endParaRPr lang="en-US"/>
          </a:p>
        </c:txPr>
        <c:crossAx val="41724160"/>
        <c:crosses val="autoZero"/>
        <c:auto val="1"/>
        <c:lblAlgn val="ctr"/>
        <c:lblOffset val="100"/>
        <c:tickLblSkip val="1"/>
        <c:tickMarkSkip val="1"/>
      </c:catAx>
      <c:valAx>
        <c:axId val="41724160"/>
        <c:scaling>
          <c:orientation val="minMax"/>
        </c:scaling>
        <c:axPos val="l"/>
        <c:numFmt formatCode="#,##0.00" sourceLinked="0"/>
        <c:tickLblPos val="nextTo"/>
        <c:spPr>
          <a:ln w="3175">
            <a:solidFill>
              <a:srgbClr val="000000"/>
            </a:solidFill>
            <a:prstDash val="solid"/>
          </a:ln>
        </c:spPr>
        <c:txPr>
          <a:bodyPr rot="0" vert="horz"/>
          <a:lstStyle/>
          <a:p>
            <a:pPr>
              <a:defRPr sz="1180" b="0" i="0" u="none" strike="noStrike" baseline="0">
                <a:solidFill>
                  <a:srgbClr val="000000"/>
                </a:solidFill>
                <a:latin typeface="Arial"/>
                <a:ea typeface="Arial"/>
                <a:cs typeface="Arial"/>
              </a:defRPr>
            </a:pPr>
            <a:endParaRPr lang="en-US"/>
          </a:p>
        </c:txPr>
        <c:crossAx val="41722240"/>
        <c:crosses val="autoZero"/>
        <c:crossBetween val="between"/>
      </c:valAx>
      <c:spPr>
        <a:noFill/>
        <a:ln w="25400">
          <a:noFill/>
        </a:ln>
      </c:spPr>
    </c:plotArea>
    <c:plotVisOnly val="1"/>
    <c:dispBlanksAs val="gap"/>
  </c:chart>
  <c:spPr>
    <a:solidFill>
      <a:srgbClr val="FFFFFF"/>
    </a:solidFill>
    <a:ln w="3175">
      <a:solidFill>
        <a:srgbClr val="000000"/>
      </a:solidFill>
      <a:prstDash val="solid"/>
    </a:ln>
  </c:spPr>
  <c:txPr>
    <a:bodyPr/>
    <a:lstStyle/>
    <a:p>
      <a:pPr>
        <a:defRPr sz="1475" b="0" i="0" u="none" strike="noStrike" baseline="0">
          <a:solidFill>
            <a:srgbClr val="000000"/>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b="0" i="0" u="none" strike="noStrike" baseline="0">
                <a:solidFill>
                  <a:srgbClr val="000000"/>
                </a:solidFill>
                <a:latin typeface="Arial"/>
                <a:ea typeface="Arial"/>
                <a:cs typeface="Arial"/>
              </a:defRPr>
            </a:pPr>
            <a:r>
              <a:rPr lang="en-US"/>
              <a:t>Figures in Times</a:t>
            </a:r>
          </a:p>
        </c:rich>
      </c:tx>
      <c:layout>
        <c:manualLayout>
          <c:xMode val="edge"/>
          <c:yMode val="edge"/>
          <c:x val="0.68444584426946664"/>
          <c:y val="2.0477815699658838E-2"/>
        </c:manualLayout>
      </c:layout>
      <c:spPr>
        <a:noFill/>
        <a:ln w="25400">
          <a:noFill/>
        </a:ln>
      </c:spPr>
    </c:title>
    <c:plotArea>
      <c:layout>
        <c:manualLayout>
          <c:layoutTarget val="inner"/>
          <c:xMode val="edge"/>
          <c:yMode val="edge"/>
          <c:x val="0.15777812017821224"/>
          <c:y val="0.20819112627986347"/>
          <c:w val="0.81333509838346063"/>
          <c:h val="0.46416382252559729"/>
        </c:manualLayout>
      </c:layout>
      <c:barChart>
        <c:barDir val="col"/>
        <c:grouping val="clustered"/>
        <c:ser>
          <c:idx val="0"/>
          <c:order val="0"/>
          <c:spPr>
            <a:solidFill>
              <a:srgbClr val="9999FF"/>
            </a:solidFill>
            <a:ln w="12700">
              <a:solidFill>
                <a:srgbClr val="000000"/>
              </a:solidFill>
              <a:prstDash val="solid"/>
            </a:ln>
          </c:spPr>
          <c:dLbls>
            <c:spPr>
              <a:noFill/>
              <a:ln w="25400">
                <a:noFill/>
              </a:ln>
            </c:spPr>
            <c:txPr>
              <a:bodyPr/>
              <a:lstStyle/>
              <a:p>
                <a:pPr>
                  <a:defRPr sz="1030" b="0" i="0" u="none" strike="noStrike" baseline="0">
                    <a:solidFill>
                      <a:srgbClr val="000000"/>
                    </a:solidFill>
                    <a:latin typeface="Arial"/>
                    <a:ea typeface="Arial"/>
                    <a:cs typeface="Arial"/>
                  </a:defRPr>
                </a:pPr>
                <a:endParaRPr lang="en-US"/>
              </a:p>
            </c:txPr>
            <c:showVal val="1"/>
          </c:dLbls>
          <c:cat>
            <c:strRef>
              <c:f>'Debt to Equity wo DTL'!$A$9:$A$14</c:f>
              <c:strCache>
                <c:ptCount val="6"/>
                <c:pt idx="0">
                  <c:v>08-09</c:v>
                </c:pt>
                <c:pt idx="1">
                  <c:v>09-10</c:v>
                </c:pt>
                <c:pt idx="2">
                  <c:v>10-11</c:v>
                </c:pt>
                <c:pt idx="3">
                  <c:v>11-12</c:v>
                </c:pt>
                <c:pt idx="4">
                  <c:v>12-13</c:v>
                </c:pt>
                <c:pt idx="5">
                  <c:v>13-14</c:v>
                </c:pt>
              </c:strCache>
            </c:strRef>
          </c:cat>
          <c:val>
            <c:numRef>
              <c:f>'Debt to Equity wo DTL'!$B$9:$B$14</c:f>
              <c:numCache>
                <c:formatCode>_(* #,##0.00_);_(* \(#,##0.00\);_(* "-"??_);_(@_)</c:formatCode>
                <c:ptCount val="6"/>
                <c:pt idx="0">
                  <c:v>0.46859256722946252</c:v>
                </c:pt>
                <c:pt idx="1">
                  <c:v>0.65459669546396115</c:v>
                </c:pt>
                <c:pt idx="2">
                  <c:v>0.61873968334783791</c:v>
                </c:pt>
                <c:pt idx="3">
                  <c:v>0.51266040049039663</c:v>
                </c:pt>
                <c:pt idx="4">
                  <c:v>0.62352895186087431</c:v>
                </c:pt>
                <c:pt idx="5">
                  <c:v>0.49088122493833436</c:v>
                </c:pt>
              </c:numCache>
            </c:numRef>
          </c:val>
        </c:ser>
        <c:axId val="42932480"/>
        <c:axId val="42959232"/>
      </c:barChart>
      <c:catAx>
        <c:axId val="42932480"/>
        <c:scaling>
          <c:orientation val="minMax"/>
        </c:scaling>
        <c:axPos val="b"/>
        <c:title>
          <c:tx>
            <c:rich>
              <a:bodyPr/>
              <a:lstStyle/>
              <a:p>
                <a:pPr>
                  <a:defRPr sz="1525" b="1" i="0" u="none" strike="noStrike" baseline="0">
                    <a:solidFill>
                      <a:srgbClr val="000000"/>
                    </a:solidFill>
                    <a:latin typeface="Arial"/>
                    <a:ea typeface="Arial"/>
                    <a:cs typeface="Arial"/>
                  </a:defRPr>
                </a:pPr>
                <a:r>
                  <a:rPr lang="en-US"/>
                  <a:t>Long Term-Debt to Equity</a:t>
                </a:r>
              </a:p>
            </c:rich>
          </c:tx>
          <c:layout>
            <c:manualLayout>
              <c:xMode val="edge"/>
              <c:yMode val="edge"/>
              <c:x val="8.8889122193059833E-2"/>
              <c:y val="1.7064846416382267E-2"/>
            </c:manualLayout>
          </c:layout>
          <c:spPr>
            <a:noFill/>
            <a:ln w="25400">
              <a:noFill/>
            </a:ln>
          </c:spPr>
        </c:title>
        <c:numFmt formatCode="General" sourceLinked="1"/>
        <c:tickLblPos val="nextTo"/>
        <c:spPr>
          <a:ln w="3175">
            <a:solidFill>
              <a:srgbClr val="000000"/>
            </a:solidFill>
            <a:prstDash val="solid"/>
          </a:ln>
        </c:spPr>
        <c:txPr>
          <a:bodyPr rot="0" vert="horz"/>
          <a:lstStyle/>
          <a:p>
            <a:pPr>
              <a:defRPr sz="1300" b="0" i="0" u="none" strike="noStrike" baseline="0">
                <a:solidFill>
                  <a:srgbClr val="000000"/>
                </a:solidFill>
                <a:latin typeface="Arial"/>
                <a:ea typeface="Arial"/>
                <a:cs typeface="Arial"/>
              </a:defRPr>
            </a:pPr>
            <a:endParaRPr lang="en-US"/>
          </a:p>
        </c:txPr>
        <c:crossAx val="42959232"/>
        <c:crosses val="autoZero"/>
        <c:auto val="1"/>
        <c:lblAlgn val="ctr"/>
        <c:lblOffset val="100"/>
        <c:tickLblSkip val="1"/>
        <c:tickMarkSkip val="1"/>
      </c:catAx>
      <c:valAx>
        <c:axId val="42959232"/>
        <c:scaling>
          <c:orientation val="minMax"/>
          <c:max val="0.75000000000000222"/>
          <c:min val="0"/>
        </c:scaling>
        <c:axPos val="l"/>
        <c:numFmt formatCode="#,##0.00" sourceLinked="0"/>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42932480"/>
        <c:crosses val="autoZero"/>
        <c:crossBetween val="between"/>
        <c:majorUnit val="0.15000000000000024"/>
        <c:minorUnit val="4.0000000000000022E-2"/>
      </c:valAx>
      <c:spPr>
        <a:noFill/>
        <a:ln w="25400">
          <a:noFill/>
        </a:ln>
      </c:spPr>
    </c:plotArea>
    <c:plotVisOnly val="1"/>
    <c:dispBlanksAs val="gap"/>
  </c:chart>
  <c:spPr>
    <a:solidFill>
      <a:srgbClr val="FFFFFF"/>
    </a:solidFill>
    <a:ln w="3175">
      <a:solidFill>
        <a:srgbClr val="000000"/>
      </a:solidFill>
      <a:prstDash val="solid"/>
    </a:ln>
  </c:spPr>
  <c:txPr>
    <a:bodyPr/>
    <a:lstStyle/>
    <a:p>
      <a:pPr>
        <a:defRPr sz="1525" b="0" i="0" u="none" strike="noStrike" baseline="0">
          <a:solidFill>
            <a:srgbClr val="000000"/>
          </a:solidFill>
          <a:latin typeface="Arial"/>
          <a:ea typeface="Arial"/>
          <a:cs typeface="Arial"/>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0.79149</cdr:x>
      <cdr:y>0.04377</cdr:y>
    </cdr:from>
    <cdr:to>
      <cdr:x>0.9899</cdr:x>
      <cdr:y>0.15831</cdr:y>
    </cdr:to>
    <cdr:sp macro="" textlink="">
      <cdr:nvSpPr>
        <cdr:cNvPr id="41985" name="Text Box 1"/>
        <cdr:cNvSpPr txBox="1">
          <a:spLocks xmlns:a="http://schemas.openxmlformats.org/drawingml/2006/main" noChangeArrowheads="1"/>
        </cdr:cNvSpPr>
      </cdr:nvSpPr>
      <cdr:spPr bwMode="auto">
        <a:xfrm xmlns:a="http://schemas.openxmlformats.org/drawingml/2006/main">
          <a:off x="3734951" y="108664"/>
          <a:ext cx="935474" cy="2760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1">
            <a:defRPr sz="1000"/>
          </a:pPr>
          <a:r>
            <a:rPr lang="en-US" sz="1200" b="0" i="0" strike="noStrike">
              <a:solidFill>
                <a:srgbClr val="000000"/>
              </a:solidFill>
              <a:latin typeface="Arial"/>
              <a:cs typeface="Arial"/>
            </a:rPr>
            <a:t>Rs.</a:t>
          </a:r>
          <a:r>
            <a:rPr lang="en-US" sz="1200" b="0" i="0" strike="noStrike" baseline="0">
              <a:solidFill>
                <a:srgbClr val="000000"/>
              </a:solidFill>
              <a:latin typeface="Arial"/>
              <a:cs typeface="Arial"/>
            </a:rPr>
            <a:t> Crores</a:t>
          </a:r>
          <a:endParaRPr lang="en-US" sz="1200" b="0" i="0" strike="noStrike">
            <a:solidFill>
              <a:srgbClr val="000000"/>
            </a:solidFill>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0.30351</cdr:x>
      <cdr:y>0.0681</cdr:y>
    </cdr:from>
    <cdr:to>
      <cdr:x>0.62745</cdr:x>
      <cdr:y>0.12673</cdr:y>
    </cdr:to>
    <cdr:sp macro="" textlink="">
      <cdr:nvSpPr>
        <cdr:cNvPr id="2" name="Rectangle 1"/>
        <cdr:cNvSpPr/>
      </cdr:nvSpPr>
      <cdr:spPr bwMode="auto">
        <a:xfrm xmlns:a="http://schemas.openxmlformats.org/drawingml/2006/main">
          <a:off x="1532182" y="216008"/>
          <a:ext cx="1635330" cy="185964"/>
        </a:xfrm>
        <a:prstGeom xmlns:a="http://schemas.openxmlformats.org/drawingml/2006/main" prst="rect">
          <a:avLst/>
        </a:prstGeom>
        <a:solidFill xmlns:a="http://schemas.openxmlformats.org/drawingml/2006/main">
          <a:srgbClr val="FFFFFF"/>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pPr algn="l"/>
          <a:r>
            <a:rPr lang="en-US" sz="1200" b="1">
              <a:latin typeface="Arial" pitchFamily="34" charset="0"/>
              <a:cs typeface="Arial" pitchFamily="34" charset="0"/>
            </a:rPr>
            <a:t>    Net Profit</a:t>
          </a:r>
          <a:r>
            <a:rPr lang="en-US" sz="1200">
              <a:latin typeface="Arial" pitchFamily="34" charset="0"/>
              <a:cs typeface="Arial" pitchFamily="34" charset="0"/>
            </a:rPr>
            <a:t> </a:t>
          </a:r>
        </a:p>
      </cdr:txBody>
    </cdr:sp>
  </cdr:relSizeAnchor>
  <cdr:relSizeAnchor xmlns:cdr="http://schemas.openxmlformats.org/drawingml/2006/chartDrawing">
    <cdr:from>
      <cdr:x>0.83936</cdr:x>
      <cdr:y>0.02932</cdr:y>
    </cdr:from>
    <cdr:to>
      <cdr:x>0.98193</cdr:x>
      <cdr:y>0.22207</cdr:y>
    </cdr:to>
    <cdr:sp macro="" textlink="">
      <cdr:nvSpPr>
        <cdr:cNvPr id="4" name="Rectangle 3"/>
        <cdr:cNvSpPr/>
      </cdr:nvSpPr>
      <cdr:spPr bwMode="auto">
        <a:xfrm xmlns:a="http://schemas.openxmlformats.org/drawingml/2006/main">
          <a:off x="3142913" y="76056"/>
          <a:ext cx="533842" cy="500008"/>
        </a:xfrm>
        <a:prstGeom xmlns:a="http://schemas.openxmlformats.org/drawingml/2006/main" prst="rect">
          <a:avLst/>
        </a:prstGeom>
        <a:solidFill xmlns:a="http://schemas.openxmlformats.org/drawingml/2006/main">
          <a:srgbClr val="FFFFFF"/>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r>
            <a:rPr lang="en-US" sz="1200" dirty="0">
              <a:latin typeface="Arial" pitchFamily="34" charset="0"/>
              <a:cs typeface="Arial" pitchFamily="34" charset="0"/>
            </a:rPr>
            <a:t>Rs.</a:t>
          </a:r>
          <a:r>
            <a:rPr lang="en-US" sz="1200" baseline="0" dirty="0">
              <a:latin typeface="Arial" pitchFamily="34" charset="0"/>
              <a:cs typeface="Arial" pitchFamily="34" charset="0"/>
            </a:rPr>
            <a:t> </a:t>
          </a:r>
          <a:r>
            <a:rPr lang="en-US" sz="1200" baseline="0" dirty="0" err="1">
              <a:latin typeface="Arial" pitchFamily="34" charset="0"/>
              <a:cs typeface="Arial" pitchFamily="34" charset="0"/>
            </a:rPr>
            <a:t>Crores</a:t>
          </a:r>
          <a:endParaRPr lang="en-US" sz="1200"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IN" dirty="0"/>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DB06280F-3C3E-4612-9ABF-A81CD6F2D1A1}" type="datetimeFigureOut">
              <a:rPr lang="en-IN"/>
              <a:pPr>
                <a:defRPr/>
              </a:pPr>
              <a:t>11/7/2014</a:t>
            </a:fld>
            <a:endParaRPr lang="en-IN"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IN"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IN"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0D1AA3B8-D6B2-4C38-9641-7A8B2EC8050E}" type="slidenum">
              <a:rPr lang="en-IN"/>
              <a:pPr>
                <a:defRPr/>
              </a:pPr>
              <a:t>‹#›</a:t>
            </a:fld>
            <a:endParaRPr lang="en-IN" dirty="0"/>
          </a:p>
        </p:txBody>
      </p:sp>
    </p:spTree>
    <p:extLst>
      <p:ext uri="{BB962C8B-B14F-4D97-AF65-F5344CB8AC3E}">
        <p14:creationId xmlns="" xmlns:p14="http://schemas.microsoft.com/office/powerpoint/2010/main" val="2618944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C64B3C-18BC-4AC6-9069-F255D4124E63}" type="slidenum">
              <a:rPr lang="en-IN" smtClean="0"/>
              <a:pPr fontAlgn="base">
                <a:spcBef>
                  <a:spcPct val="0"/>
                </a:spcBef>
                <a:spcAft>
                  <a:spcPct val="0"/>
                </a:spcAft>
                <a:defRPr/>
              </a:pPr>
              <a:t>7</a:t>
            </a:fld>
            <a:endParaRPr lang="en-IN"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dirty="0"/>
          </a:p>
        </p:txBody>
      </p:sp>
      <p:sp>
        <p:nvSpPr>
          <p:cNvPr id="3" name="Content Placeholder 2"/>
          <p:cNvSpPr>
            <a:spLocks noGrp="1"/>
          </p:cNvSpPr>
          <p:nvPr>
            <p:ph idx="1"/>
          </p:nvPr>
        </p:nvSpPr>
        <p:spPr/>
        <p:txBody>
          <a:bodyPr/>
          <a:lstStyle>
            <a:lvl2pPr marL="0">
              <a:defRPr sz="1600"/>
            </a:lvl2pPr>
            <a:lvl3pPr marL="540000">
              <a:defRPr sz="1400"/>
            </a:lvl3pPr>
            <a:lvl4pPr marL="828000">
              <a:defRPr sz="1400"/>
            </a:lvl4pPr>
            <a:lvl5pPr marL="1080000">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4" name="Date Placeholder 3"/>
          <p:cNvSpPr>
            <a:spLocks noGrp="1"/>
          </p:cNvSpPr>
          <p:nvPr>
            <p:ph type="dt" sz="half" idx="10"/>
          </p:nvPr>
        </p:nvSpPr>
        <p:spPr/>
        <p:txBody>
          <a:bodyPr/>
          <a:lstStyle>
            <a:lvl1pPr>
              <a:defRPr/>
            </a:lvl1pPr>
          </a:lstStyle>
          <a:p>
            <a:pPr>
              <a:defRPr/>
            </a:pPr>
            <a:fld id="{0F9670A6-1F0B-4FEE-9A13-0E7AF3317704}" type="datetime1">
              <a:rPr lang="en-IN" smtClean="0"/>
              <a:pPr>
                <a:defRPr/>
              </a:pPr>
              <a:t>11/7/2014</a:t>
            </a:fld>
            <a:endParaRPr lang="en-IN" dirty="0"/>
          </a:p>
        </p:txBody>
      </p:sp>
      <p:sp>
        <p:nvSpPr>
          <p:cNvPr id="5" name="Footer Placeholder 4"/>
          <p:cNvSpPr>
            <a:spLocks noGrp="1"/>
          </p:cNvSpPr>
          <p:nvPr>
            <p:ph type="ftr" sz="quarter" idx="11"/>
          </p:nvPr>
        </p:nvSpPr>
        <p:spPr/>
        <p:txBody>
          <a:bodyPr/>
          <a:lstStyle>
            <a:lvl1pPr>
              <a:defRPr/>
            </a:lvl1pPr>
          </a:lstStyle>
          <a:p>
            <a:pPr>
              <a:defRPr/>
            </a:pPr>
            <a:endParaRPr lang="en-IN" dirty="0"/>
          </a:p>
        </p:txBody>
      </p:sp>
      <p:sp>
        <p:nvSpPr>
          <p:cNvPr id="6" name="Slide Number Placeholder 5"/>
          <p:cNvSpPr>
            <a:spLocks noGrp="1"/>
          </p:cNvSpPr>
          <p:nvPr>
            <p:ph type="sldNum" sz="quarter" idx="12"/>
          </p:nvPr>
        </p:nvSpPr>
        <p:spPr/>
        <p:txBody>
          <a:bodyPr/>
          <a:lstStyle>
            <a:lvl1pPr>
              <a:defRPr/>
            </a:lvl1pPr>
          </a:lstStyle>
          <a:p>
            <a:pPr>
              <a:defRPr/>
            </a:pPr>
            <a:fld id="{99BC4DB2-35FA-47A2-8CE4-F5B0BF0E22C7}" type="slidenum">
              <a:rPr lang="en-IN" smtClean="0"/>
              <a:pPr>
                <a:defRPr/>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92696"/>
            <a:ext cx="2057400" cy="5433467"/>
          </a:xfrm>
        </p:spPr>
        <p:txBody>
          <a:bodyPr vert="eaVert"/>
          <a:lstStyle/>
          <a:p>
            <a:r>
              <a:rPr lang="en-US" smtClean="0"/>
              <a:t>Click to edit Master title style</a:t>
            </a:r>
            <a:endParaRPr lang="en-IN" dirty="0"/>
          </a:p>
        </p:txBody>
      </p:sp>
      <p:sp>
        <p:nvSpPr>
          <p:cNvPr id="3" name="Vertical Text Placeholder 2"/>
          <p:cNvSpPr>
            <a:spLocks noGrp="1"/>
          </p:cNvSpPr>
          <p:nvPr>
            <p:ph type="body" orient="vert" idx="1"/>
          </p:nvPr>
        </p:nvSpPr>
        <p:spPr>
          <a:xfrm>
            <a:off x="457200" y="692696"/>
            <a:ext cx="6019800" cy="5433467"/>
          </a:xfrm>
        </p:spPr>
        <p:txBody>
          <a:bodyPr vert="eaVert"/>
          <a:lstStyle>
            <a:lvl2pPr marL="0">
              <a:defRPr lang="en-US" sz="1600" kern="1200" dirty="0" smtClean="0">
                <a:solidFill>
                  <a:schemeClr val="tx1"/>
                </a:solidFill>
                <a:latin typeface="+mn-lt"/>
                <a:ea typeface="+mn-ea"/>
                <a:cs typeface="+mn-cs"/>
              </a:defRPr>
            </a:lvl2pPr>
            <a:lvl3pPr marL="540000">
              <a:defRPr lang="en-US" sz="1400" kern="1200" dirty="0" smtClean="0">
                <a:solidFill>
                  <a:schemeClr val="tx1"/>
                </a:solidFill>
                <a:latin typeface="+mn-lt"/>
                <a:ea typeface="+mn-ea"/>
                <a:cs typeface="+mn-cs"/>
              </a:defRPr>
            </a:lvl3pPr>
            <a:lvl4pPr marL="828000">
              <a:defRPr lang="en-US" sz="1400" kern="1200" dirty="0" smtClean="0">
                <a:solidFill>
                  <a:schemeClr val="tx1"/>
                </a:solidFill>
                <a:latin typeface="+mn-lt"/>
                <a:ea typeface="+mn-ea"/>
                <a:cs typeface="+mn-cs"/>
              </a:defRPr>
            </a:lvl4pPr>
            <a:lvl5pPr marL="1080000">
              <a:defRPr lang="en-IN" sz="1400" kern="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4" name="Date Placeholder 3"/>
          <p:cNvSpPr>
            <a:spLocks noGrp="1"/>
          </p:cNvSpPr>
          <p:nvPr>
            <p:ph type="dt" sz="half" idx="10"/>
          </p:nvPr>
        </p:nvSpPr>
        <p:spPr/>
        <p:txBody>
          <a:bodyPr/>
          <a:lstStyle>
            <a:lvl1pPr>
              <a:defRPr/>
            </a:lvl1pPr>
          </a:lstStyle>
          <a:p>
            <a:pPr>
              <a:defRPr/>
            </a:pPr>
            <a:fld id="{9D10E7F0-C1A1-48AC-8EA4-11626E8D1243}" type="datetime1">
              <a:rPr lang="en-IN" smtClean="0"/>
              <a:pPr>
                <a:defRPr/>
              </a:pPr>
              <a:t>11/7/2014</a:t>
            </a:fld>
            <a:endParaRPr lang="en-IN" dirty="0"/>
          </a:p>
        </p:txBody>
      </p:sp>
      <p:sp>
        <p:nvSpPr>
          <p:cNvPr id="5" name="Footer Placeholder 4"/>
          <p:cNvSpPr>
            <a:spLocks noGrp="1"/>
          </p:cNvSpPr>
          <p:nvPr>
            <p:ph type="ftr" sz="quarter" idx="11"/>
          </p:nvPr>
        </p:nvSpPr>
        <p:spPr/>
        <p:txBody>
          <a:bodyPr/>
          <a:lstStyle>
            <a:lvl1pPr>
              <a:defRPr/>
            </a:lvl1pPr>
          </a:lstStyle>
          <a:p>
            <a:pPr>
              <a:defRPr/>
            </a:pPr>
            <a:endParaRPr lang="en-IN" dirty="0"/>
          </a:p>
        </p:txBody>
      </p:sp>
      <p:sp>
        <p:nvSpPr>
          <p:cNvPr id="6" name="Slide Number Placeholder 5"/>
          <p:cNvSpPr>
            <a:spLocks noGrp="1"/>
          </p:cNvSpPr>
          <p:nvPr>
            <p:ph type="sldNum" sz="quarter" idx="12"/>
          </p:nvPr>
        </p:nvSpPr>
        <p:spPr/>
        <p:txBody>
          <a:bodyPr/>
          <a:lstStyle>
            <a:lvl1pPr>
              <a:defRPr/>
            </a:lvl1pPr>
          </a:lstStyle>
          <a:p>
            <a:pPr>
              <a:defRPr/>
            </a:pPr>
            <a:fld id="{F7A3400B-9769-4A1A-A3E0-C3910CB5FE81}" type="slidenum">
              <a:rPr lang="en-IN" smtClean="0"/>
              <a:pPr>
                <a:defRPr/>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dirty="0"/>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fld id="{1BE48DB4-75ED-4291-9B8B-54C42C8A2C61}" type="datetime1">
              <a:rPr lang="en-IN" smtClean="0"/>
              <a:pPr>
                <a:defRPr/>
              </a:pPr>
              <a:t>11/7/2014</a:t>
            </a:fld>
            <a:endParaRPr lang="en-IN" dirty="0"/>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IN" dirty="0"/>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6170FD2F-0B33-45E6-ACA9-39693F58B2D8}" type="slidenum">
              <a:rPr lang="en-IN" smtClean="0"/>
              <a:pPr>
                <a:defRPr/>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all"/>
            </a:lvl1pPr>
          </a:lstStyle>
          <a:p>
            <a:r>
              <a:rPr lang="en-US" smtClean="0"/>
              <a:t>Click to edit Master title style</a:t>
            </a:r>
            <a:endParaRPr lang="en-IN"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4C376C-DE9B-47AC-A2B6-F1D4BDF658AA}" type="datetime1">
              <a:rPr lang="en-IN" smtClean="0"/>
              <a:pPr>
                <a:defRPr/>
              </a:pPr>
              <a:t>11/7/2014</a:t>
            </a:fld>
            <a:endParaRPr lang="en-IN" dirty="0"/>
          </a:p>
        </p:txBody>
      </p:sp>
      <p:sp>
        <p:nvSpPr>
          <p:cNvPr id="5" name="Footer Placeholder 4"/>
          <p:cNvSpPr>
            <a:spLocks noGrp="1"/>
          </p:cNvSpPr>
          <p:nvPr>
            <p:ph type="ftr" sz="quarter" idx="11"/>
          </p:nvPr>
        </p:nvSpPr>
        <p:spPr/>
        <p:txBody>
          <a:bodyPr/>
          <a:lstStyle>
            <a:lvl1pPr>
              <a:defRPr/>
            </a:lvl1pPr>
          </a:lstStyle>
          <a:p>
            <a:pPr>
              <a:defRPr/>
            </a:pPr>
            <a:endParaRPr lang="en-IN" dirty="0"/>
          </a:p>
        </p:txBody>
      </p:sp>
      <p:sp>
        <p:nvSpPr>
          <p:cNvPr id="6" name="Slide Number Placeholder 5"/>
          <p:cNvSpPr>
            <a:spLocks noGrp="1"/>
          </p:cNvSpPr>
          <p:nvPr>
            <p:ph type="sldNum" sz="quarter" idx="12"/>
          </p:nvPr>
        </p:nvSpPr>
        <p:spPr/>
        <p:txBody>
          <a:bodyPr/>
          <a:lstStyle>
            <a:lvl1pPr>
              <a:defRPr/>
            </a:lvl1pPr>
          </a:lstStyle>
          <a:p>
            <a:pPr>
              <a:defRPr/>
            </a:pPr>
            <a:fld id="{4A043A93-839D-454E-916C-C41B68EA57B8}" type="slidenum">
              <a:rPr lang="en-IN" smtClean="0"/>
              <a:pPr>
                <a:defRPr/>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dirty="0"/>
          </a:p>
        </p:txBody>
      </p:sp>
      <p:sp>
        <p:nvSpPr>
          <p:cNvPr id="3" name="Content Placeholder 2"/>
          <p:cNvSpPr>
            <a:spLocks noGrp="1"/>
          </p:cNvSpPr>
          <p:nvPr>
            <p:ph sz="half" idx="1"/>
          </p:nvPr>
        </p:nvSpPr>
        <p:spPr>
          <a:xfrm>
            <a:off x="457200" y="1600200"/>
            <a:ext cx="4038600" cy="4525963"/>
          </a:xfrm>
        </p:spPr>
        <p:txBody>
          <a:bodyPr/>
          <a:lstStyle>
            <a:lvl1pPr>
              <a:defRPr sz="1600"/>
            </a:lvl1pPr>
            <a:lvl2pPr>
              <a:defRPr lang="en-US" sz="1600" kern="1200" dirty="0" smtClean="0">
                <a:solidFill>
                  <a:schemeClr val="tx1"/>
                </a:solidFill>
                <a:latin typeface="+mn-lt"/>
                <a:ea typeface="+mn-ea"/>
                <a:cs typeface="+mn-cs"/>
              </a:defRPr>
            </a:lvl2pPr>
            <a:lvl3pPr>
              <a:defRPr lang="en-US" sz="1400" kern="1200" dirty="0" smtClean="0">
                <a:solidFill>
                  <a:schemeClr val="tx1"/>
                </a:solidFill>
                <a:latin typeface="+mn-lt"/>
                <a:ea typeface="+mn-ea"/>
                <a:cs typeface="+mn-cs"/>
              </a:defRPr>
            </a:lvl3pPr>
            <a:lvl4pPr>
              <a:defRPr lang="en-US" sz="1400" kern="1200" dirty="0" smtClean="0">
                <a:solidFill>
                  <a:schemeClr val="tx1"/>
                </a:solidFill>
                <a:latin typeface="+mn-lt"/>
                <a:ea typeface="+mn-ea"/>
                <a:cs typeface="+mn-cs"/>
              </a:defRPr>
            </a:lvl4pPr>
            <a:lvl5pPr>
              <a:defRPr lang="en-IN" sz="14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4" name="Content Placeholder 3"/>
          <p:cNvSpPr>
            <a:spLocks noGrp="1"/>
          </p:cNvSpPr>
          <p:nvPr>
            <p:ph sz="half" idx="2"/>
          </p:nvPr>
        </p:nvSpPr>
        <p:spPr>
          <a:xfrm>
            <a:off x="4648200" y="1600200"/>
            <a:ext cx="4038600" cy="4525963"/>
          </a:xfrm>
        </p:spPr>
        <p:txBody>
          <a:bodyPr/>
          <a:lstStyle>
            <a:lvl1pPr>
              <a:defRPr lang="en-US" sz="1600" kern="1200" dirty="0" smtClean="0">
                <a:solidFill>
                  <a:schemeClr val="tx1"/>
                </a:solidFill>
                <a:latin typeface="+mn-lt"/>
                <a:ea typeface="+mn-ea"/>
                <a:cs typeface="+mn-cs"/>
              </a:defRPr>
            </a:lvl1pPr>
            <a:lvl2pPr>
              <a:defRPr lang="en-US" sz="1600" kern="1200" dirty="0" smtClean="0">
                <a:solidFill>
                  <a:schemeClr val="tx1"/>
                </a:solidFill>
                <a:latin typeface="+mn-lt"/>
                <a:ea typeface="+mn-ea"/>
                <a:cs typeface="+mn-cs"/>
              </a:defRPr>
            </a:lvl2pPr>
            <a:lvl3pPr>
              <a:defRPr lang="en-US" sz="1400" kern="1200" dirty="0" smtClean="0">
                <a:solidFill>
                  <a:schemeClr val="tx1"/>
                </a:solidFill>
                <a:latin typeface="+mn-lt"/>
                <a:ea typeface="+mn-ea"/>
                <a:cs typeface="+mn-cs"/>
              </a:defRPr>
            </a:lvl3pPr>
            <a:lvl4pPr>
              <a:defRPr lang="en-IN" sz="1400" kern="1200" dirty="0">
                <a:solidFill>
                  <a:schemeClr val="tx1"/>
                </a:solidFill>
                <a:latin typeface="+mn-lt"/>
                <a:ea typeface="+mn-ea"/>
                <a:cs typeface="+mn-cs"/>
              </a:defRPr>
            </a:lvl4pPr>
            <a:lvl5pPr>
              <a:defRPr lang="en-IN" sz="14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marL="342900" lvl="0" indent="-342900" algn="l" rtl="0" fontAlgn="base">
              <a:spcBef>
                <a:spcPct val="20000"/>
              </a:spcBef>
              <a:spcAft>
                <a:spcPct val="0"/>
              </a:spcAft>
              <a:buFont typeface="Arial" charset="0"/>
            </a:pPr>
            <a:r>
              <a:rPr lang="en-US" smtClean="0"/>
              <a:t>Click to edit Master text styles</a:t>
            </a:r>
          </a:p>
          <a:p>
            <a:pPr marL="342900" lvl="1" indent="-342900" algn="l" rtl="0" fontAlgn="base">
              <a:spcBef>
                <a:spcPct val="20000"/>
              </a:spcBef>
              <a:spcAft>
                <a:spcPct val="0"/>
              </a:spcAft>
              <a:buFont typeface="Arial" charset="0"/>
            </a:pPr>
            <a:r>
              <a:rPr lang="en-US" smtClean="0"/>
              <a:t>Second level</a:t>
            </a:r>
          </a:p>
          <a:p>
            <a:pPr marL="342900" lvl="2" indent="-342900" algn="l" rtl="0" fontAlgn="base">
              <a:spcBef>
                <a:spcPct val="20000"/>
              </a:spcBef>
              <a:spcAft>
                <a:spcPct val="0"/>
              </a:spcAft>
              <a:buFont typeface="Arial" charset="0"/>
            </a:pPr>
            <a:r>
              <a:rPr lang="en-US" smtClean="0"/>
              <a:t>Third level</a:t>
            </a:r>
          </a:p>
          <a:p>
            <a:pPr marL="342900" lvl="3" indent="-342900" algn="l" rtl="0" fontAlgn="base">
              <a:spcBef>
                <a:spcPct val="20000"/>
              </a:spcBef>
              <a:spcAft>
                <a:spcPct val="0"/>
              </a:spcAft>
              <a:buFont typeface="Arial" charset="0"/>
            </a:pPr>
            <a:r>
              <a:rPr lang="en-US" smtClean="0"/>
              <a:t>Fourth level</a:t>
            </a:r>
          </a:p>
          <a:p>
            <a:pPr marL="342900" lvl="4" indent="-342900" algn="l" rtl="0" fontAlgn="base">
              <a:spcBef>
                <a:spcPct val="20000"/>
              </a:spcBef>
              <a:spcAft>
                <a:spcPct val="0"/>
              </a:spcAft>
              <a:buFont typeface="Arial" charset="0"/>
            </a:pPr>
            <a:r>
              <a:rPr lang="en-US" smtClean="0"/>
              <a:t>Fifth level</a:t>
            </a:r>
            <a:endParaRPr lang="en-IN" dirty="0"/>
          </a:p>
        </p:txBody>
      </p:sp>
      <p:sp>
        <p:nvSpPr>
          <p:cNvPr id="5" name="Date Placeholder 3"/>
          <p:cNvSpPr>
            <a:spLocks noGrp="1"/>
          </p:cNvSpPr>
          <p:nvPr>
            <p:ph type="dt" sz="half" idx="10"/>
          </p:nvPr>
        </p:nvSpPr>
        <p:spPr/>
        <p:txBody>
          <a:bodyPr/>
          <a:lstStyle>
            <a:lvl1pPr>
              <a:defRPr/>
            </a:lvl1pPr>
          </a:lstStyle>
          <a:p>
            <a:pPr>
              <a:defRPr/>
            </a:pPr>
            <a:fld id="{2F9ECA34-CE6E-4AA5-A42F-16213BDD94A5}" type="datetime1">
              <a:rPr lang="en-IN" smtClean="0"/>
              <a:pPr>
                <a:defRPr/>
              </a:pPr>
              <a:t>11/7/2014</a:t>
            </a:fld>
            <a:endParaRPr lang="en-IN" dirty="0"/>
          </a:p>
        </p:txBody>
      </p:sp>
      <p:sp>
        <p:nvSpPr>
          <p:cNvPr id="6" name="Footer Placeholder 4"/>
          <p:cNvSpPr>
            <a:spLocks noGrp="1"/>
          </p:cNvSpPr>
          <p:nvPr>
            <p:ph type="ftr" sz="quarter" idx="11"/>
          </p:nvPr>
        </p:nvSpPr>
        <p:spPr/>
        <p:txBody>
          <a:bodyPr/>
          <a:lstStyle>
            <a:lvl1pPr>
              <a:defRPr/>
            </a:lvl1pPr>
          </a:lstStyle>
          <a:p>
            <a:pPr>
              <a:defRPr/>
            </a:pPr>
            <a:endParaRPr lang="en-IN" dirty="0"/>
          </a:p>
        </p:txBody>
      </p:sp>
      <p:sp>
        <p:nvSpPr>
          <p:cNvPr id="7" name="Slide Number Placeholder 5"/>
          <p:cNvSpPr>
            <a:spLocks noGrp="1"/>
          </p:cNvSpPr>
          <p:nvPr>
            <p:ph type="sldNum" sz="quarter" idx="12"/>
          </p:nvPr>
        </p:nvSpPr>
        <p:spPr/>
        <p:txBody>
          <a:bodyPr/>
          <a:lstStyle>
            <a:lvl1pPr>
              <a:defRPr/>
            </a:lvl1pPr>
          </a:lstStyle>
          <a:p>
            <a:pPr>
              <a:defRPr/>
            </a:pPr>
            <a:fld id="{E1F25B62-41CE-4A4B-8932-E86675A00F11}" type="slidenum">
              <a:rPr lang="en-IN" smtClean="0"/>
              <a:pPr>
                <a:defRPr/>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600"/>
            </a:lvl1pPr>
            <a:lvl2pPr>
              <a:defRPr lang="en-US" sz="1600" kern="1200" dirty="0" smtClean="0">
                <a:solidFill>
                  <a:schemeClr val="tx1"/>
                </a:solidFill>
                <a:latin typeface="+mn-lt"/>
                <a:ea typeface="+mn-ea"/>
                <a:cs typeface="+mn-cs"/>
              </a:defRPr>
            </a:lvl2pPr>
            <a:lvl3pPr>
              <a:defRPr lang="en-US" sz="1400" kern="1200" dirty="0" smtClean="0">
                <a:solidFill>
                  <a:schemeClr val="tx1"/>
                </a:solidFill>
                <a:latin typeface="+mn-lt"/>
                <a:ea typeface="+mn-ea"/>
                <a:cs typeface="+mn-cs"/>
              </a:defRPr>
            </a:lvl3pPr>
            <a:lvl4pPr>
              <a:defRPr lang="en-US" sz="1400" kern="1200" dirty="0" smtClean="0">
                <a:solidFill>
                  <a:schemeClr val="tx1"/>
                </a:solidFill>
                <a:latin typeface="+mn-lt"/>
                <a:ea typeface="+mn-ea"/>
                <a:cs typeface="+mn-cs"/>
              </a:defRPr>
            </a:lvl4pPr>
            <a:lvl5pPr>
              <a:defRPr lang="en-IN"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600"/>
            </a:lvl1pPr>
            <a:lvl2pPr>
              <a:defRPr lang="en-US" sz="1600" kern="1200" dirty="0" smtClean="0">
                <a:solidFill>
                  <a:schemeClr val="tx1"/>
                </a:solidFill>
                <a:latin typeface="+mn-lt"/>
                <a:ea typeface="+mn-ea"/>
                <a:cs typeface="+mn-cs"/>
              </a:defRPr>
            </a:lvl2pPr>
            <a:lvl3pPr>
              <a:defRPr lang="en-US" sz="1400" kern="1200" dirty="0" smtClean="0">
                <a:solidFill>
                  <a:schemeClr val="tx1"/>
                </a:solidFill>
                <a:latin typeface="+mn-lt"/>
                <a:ea typeface="+mn-ea"/>
                <a:cs typeface="+mn-cs"/>
              </a:defRPr>
            </a:lvl3pPr>
            <a:lvl4pPr>
              <a:defRPr lang="en-US" sz="1400" kern="1200" dirty="0" smtClean="0">
                <a:solidFill>
                  <a:schemeClr val="tx1"/>
                </a:solidFill>
                <a:latin typeface="+mn-lt"/>
                <a:ea typeface="+mn-ea"/>
                <a:cs typeface="+mn-cs"/>
              </a:defRPr>
            </a:lvl4pPr>
            <a:lvl5pPr>
              <a:defRPr lang="en-IN"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Date Placeholder 3"/>
          <p:cNvSpPr>
            <a:spLocks noGrp="1"/>
          </p:cNvSpPr>
          <p:nvPr>
            <p:ph type="dt" sz="half" idx="10"/>
          </p:nvPr>
        </p:nvSpPr>
        <p:spPr/>
        <p:txBody>
          <a:bodyPr/>
          <a:lstStyle>
            <a:lvl1pPr>
              <a:defRPr/>
            </a:lvl1pPr>
          </a:lstStyle>
          <a:p>
            <a:pPr>
              <a:defRPr/>
            </a:pPr>
            <a:fld id="{ABBE75C8-2E86-45C6-AAFB-89958653C043}" type="datetime1">
              <a:rPr lang="en-IN" smtClean="0"/>
              <a:pPr>
                <a:defRPr/>
              </a:pPr>
              <a:t>11/7/2014</a:t>
            </a:fld>
            <a:endParaRPr lang="en-IN" dirty="0"/>
          </a:p>
        </p:txBody>
      </p:sp>
      <p:sp>
        <p:nvSpPr>
          <p:cNvPr id="8" name="Footer Placeholder 4"/>
          <p:cNvSpPr>
            <a:spLocks noGrp="1"/>
          </p:cNvSpPr>
          <p:nvPr>
            <p:ph type="ftr" sz="quarter" idx="11"/>
          </p:nvPr>
        </p:nvSpPr>
        <p:spPr/>
        <p:txBody>
          <a:bodyPr/>
          <a:lstStyle>
            <a:lvl1pPr>
              <a:defRPr/>
            </a:lvl1pPr>
          </a:lstStyle>
          <a:p>
            <a:pPr>
              <a:defRPr/>
            </a:pPr>
            <a:endParaRPr lang="en-IN" dirty="0"/>
          </a:p>
        </p:txBody>
      </p:sp>
      <p:sp>
        <p:nvSpPr>
          <p:cNvPr id="9" name="Slide Number Placeholder 5"/>
          <p:cNvSpPr>
            <a:spLocks noGrp="1"/>
          </p:cNvSpPr>
          <p:nvPr>
            <p:ph type="sldNum" sz="quarter" idx="12"/>
          </p:nvPr>
        </p:nvSpPr>
        <p:spPr/>
        <p:txBody>
          <a:bodyPr/>
          <a:lstStyle>
            <a:lvl1pPr>
              <a:defRPr/>
            </a:lvl1pPr>
          </a:lstStyle>
          <a:p>
            <a:pPr>
              <a:defRPr/>
            </a:pPr>
            <a:fld id="{36246C72-D892-4957-8968-605259828F01}" type="slidenum">
              <a:rPr lang="en-IN" smtClean="0"/>
              <a:pPr>
                <a:defRPr/>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6CCAF581-DF65-4413-8E41-8CBCE231A9D0}" type="datetime1">
              <a:rPr lang="en-IN" smtClean="0"/>
              <a:pPr>
                <a:defRPr/>
              </a:pPr>
              <a:t>11/7/2014</a:t>
            </a:fld>
            <a:endParaRPr lang="en-IN" dirty="0"/>
          </a:p>
        </p:txBody>
      </p:sp>
      <p:sp>
        <p:nvSpPr>
          <p:cNvPr id="4" name="Footer Placeholder 4"/>
          <p:cNvSpPr>
            <a:spLocks noGrp="1"/>
          </p:cNvSpPr>
          <p:nvPr>
            <p:ph type="ftr" sz="quarter" idx="11"/>
          </p:nvPr>
        </p:nvSpPr>
        <p:spPr/>
        <p:txBody>
          <a:bodyPr/>
          <a:lstStyle>
            <a:lvl1pPr>
              <a:defRPr/>
            </a:lvl1pPr>
          </a:lstStyle>
          <a:p>
            <a:pPr>
              <a:defRPr/>
            </a:pPr>
            <a:endParaRPr lang="en-IN" dirty="0"/>
          </a:p>
        </p:txBody>
      </p:sp>
      <p:sp>
        <p:nvSpPr>
          <p:cNvPr id="5" name="Slide Number Placeholder 5"/>
          <p:cNvSpPr>
            <a:spLocks noGrp="1"/>
          </p:cNvSpPr>
          <p:nvPr>
            <p:ph type="sldNum" sz="quarter" idx="12"/>
          </p:nvPr>
        </p:nvSpPr>
        <p:spPr/>
        <p:txBody>
          <a:bodyPr/>
          <a:lstStyle>
            <a:lvl1pPr>
              <a:defRPr/>
            </a:lvl1pPr>
          </a:lstStyle>
          <a:p>
            <a:pPr>
              <a:defRPr/>
            </a:pPr>
            <a:fld id="{9E50AE04-ADEF-4FBF-80CA-2B8FCCB72C25}" type="slidenum">
              <a:rPr lang="en-IN" smtClean="0"/>
              <a:pPr>
                <a:defRPr/>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2E25BF-E3BB-40A6-865C-DAA73FE0CB30}" type="datetime1">
              <a:rPr lang="en-IN" smtClean="0"/>
              <a:pPr>
                <a:defRPr/>
              </a:pPr>
              <a:t>11/7/2014</a:t>
            </a:fld>
            <a:endParaRPr lang="en-IN" dirty="0"/>
          </a:p>
        </p:txBody>
      </p:sp>
      <p:sp>
        <p:nvSpPr>
          <p:cNvPr id="3" name="Footer Placeholder 4"/>
          <p:cNvSpPr>
            <a:spLocks noGrp="1"/>
          </p:cNvSpPr>
          <p:nvPr>
            <p:ph type="ftr" sz="quarter" idx="11"/>
          </p:nvPr>
        </p:nvSpPr>
        <p:spPr/>
        <p:txBody>
          <a:bodyPr/>
          <a:lstStyle>
            <a:lvl1pPr>
              <a:defRPr/>
            </a:lvl1pPr>
          </a:lstStyle>
          <a:p>
            <a:pPr>
              <a:defRPr/>
            </a:pPr>
            <a:endParaRPr lang="en-IN" dirty="0"/>
          </a:p>
        </p:txBody>
      </p:sp>
      <p:sp>
        <p:nvSpPr>
          <p:cNvPr id="4" name="Slide Number Placeholder 5"/>
          <p:cNvSpPr>
            <a:spLocks noGrp="1"/>
          </p:cNvSpPr>
          <p:nvPr>
            <p:ph type="sldNum" sz="quarter" idx="12"/>
          </p:nvPr>
        </p:nvSpPr>
        <p:spPr/>
        <p:txBody>
          <a:bodyPr/>
          <a:lstStyle>
            <a:lvl1pPr>
              <a:defRPr/>
            </a:lvl1pPr>
          </a:lstStyle>
          <a:p>
            <a:pPr>
              <a:defRPr/>
            </a:pPr>
            <a:fld id="{04833232-CFA9-44E9-9CE2-CF32B6B2FFA7}" type="slidenum">
              <a:rPr lang="en-IN" smtClean="0"/>
              <a:pPr>
                <a:defRPr/>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en-IN"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lang="en-US" sz="1600" kern="1200" dirty="0" smtClean="0">
                <a:solidFill>
                  <a:schemeClr val="tx1"/>
                </a:solidFill>
                <a:latin typeface="+mn-lt"/>
                <a:ea typeface="+mn-ea"/>
                <a:cs typeface="+mn-cs"/>
              </a:defRPr>
            </a:lvl2pPr>
            <a:lvl3pPr>
              <a:defRPr lang="en-US" sz="1400" kern="1200" dirty="0" smtClean="0">
                <a:solidFill>
                  <a:schemeClr val="tx1"/>
                </a:solidFill>
                <a:latin typeface="+mn-lt"/>
                <a:ea typeface="+mn-ea"/>
                <a:cs typeface="+mn-cs"/>
              </a:defRPr>
            </a:lvl3pPr>
            <a:lvl4pPr marL="828000">
              <a:defRPr lang="en-US" sz="1400" kern="1200" dirty="0" smtClean="0">
                <a:solidFill>
                  <a:schemeClr val="tx1"/>
                </a:solidFill>
                <a:latin typeface="+mn-lt"/>
                <a:ea typeface="+mn-ea"/>
                <a:cs typeface="+mn-cs"/>
              </a:defRPr>
            </a:lvl4pPr>
            <a:lvl5pPr marL="1080000">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FB1674-AE0F-4D50-BF8B-0756589DAAC8}" type="datetime1">
              <a:rPr lang="en-IN" smtClean="0"/>
              <a:pPr>
                <a:defRPr/>
              </a:pPr>
              <a:t>11/7/2014</a:t>
            </a:fld>
            <a:endParaRPr lang="en-IN" dirty="0"/>
          </a:p>
        </p:txBody>
      </p:sp>
      <p:sp>
        <p:nvSpPr>
          <p:cNvPr id="6" name="Footer Placeholder 4"/>
          <p:cNvSpPr>
            <a:spLocks noGrp="1"/>
          </p:cNvSpPr>
          <p:nvPr>
            <p:ph type="ftr" sz="quarter" idx="11"/>
          </p:nvPr>
        </p:nvSpPr>
        <p:spPr/>
        <p:txBody>
          <a:bodyPr/>
          <a:lstStyle>
            <a:lvl1pPr>
              <a:defRPr/>
            </a:lvl1pPr>
          </a:lstStyle>
          <a:p>
            <a:pPr>
              <a:defRPr/>
            </a:pPr>
            <a:endParaRPr lang="en-IN" dirty="0"/>
          </a:p>
        </p:txBody>
      </p:sp>
      <p:sp>
        <p:nvSpPr>
          <p:cNvPr id="7" name="Slide Number Placeholder 5"/>
          <p:cNvSpPr>
            <a:spLocks noGrp="1"/>
          </p:cNvSpPr>
          <p:nvPr>
            <p:ph type="sldNum" sz="quarter" idx="12"/>
          </p:nvPr>
        </p:nvSpPr>
        <p:spPr/>
        <p:txBody>
          <a:bodyPr/>
          <a:lstStyle>
            <a:lvl1pPr>
              <a:defRPr/>
            </a:lvl1pPr>
          </a:lstStyle>
          <a:p>
            <a:pPr>
              <a:defRPr/>
            </a:pPr>
            <a:fld id="{6E190647-F467-43E5-9F34-63D500CBEB64}" type="slidenum">
              <a:rPr lang="en-IN" smtClean="0"/>
              <a:pPr>
                <a:defRPr/>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en-IN"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75EC5F-A5A8-4CC1-AFF8-4A97F8E38F36}" type="datetime1">
              <a:rPr lang="en-IN" smtClean="0"/>
              <a:pPr>
                <a:defRPr/>
              </a:pPr>
              <a:t>11/7/2014</a:t>
            </a:fld>
            <a:endParaRPr lang="en-IN" dirty="0"/>
          </a:p>
        </p:txBody>
      </p:sp>
      <p:sp>
        <p:nvSpPr>
          <p:cNvPr id="6" name="Footer Placeholder 4"/>
          <p:cNvSpPr>
            <a:spLocks noGrp="1"/>
          </p:cNvSpPr>
          <p:nvPr>
            <p:ph type="ftr" sz="quarter" idx="11"/>
          </p:nvPr>
        </p:nvSpPr>
        <p:spPr/>
        <p:txBody>
          <a:bodyPr/>
          <a:lstStyle>
            <a:lvl1pPr>
              <a:defRPr/>
            </a:lvl1pPr>
          </a:lstStyle>
          <a:p>
            <a:pPr>
              <a:defRPr/>
            </a:pPr>
            <a:endParaRPr lang="en-IN" dirty="0"/>
          </a:p>
        </p:txBody>
      </p:sp>
      <p:sp>
        <p:nvSpPr>
          <p:cNvPr id="7" name="Slide Number Placeholder 5"/>
          <p:cNvSpPr>
            <a:spLocks noGrp="1"/>
          </p:cNvSpPr>
          <p:nvPr>
            <p:ph type="sldNum" sz="quarter" idx="12"/>
          </p:nvPr>
        </p:nvSpPr>
        <p:spPr/>
        <p:txBody>
          <a:bodyPr/>
          <a:lstStyle>
            <a:lvl1pPr>
              <a:defRPr/>
            </a:lvl1pPr>
          </a:lstStyle>
          <a:p>
            <a:pPr>
              <a:defRPr/>
            </a:pPr>
            <a:fld id="{AC46A14D-3A83-4F04-841A-7EFB5721C1AD}" type="slidenum">
              <a:rPr lang="en-IN" smtClean="0"/>
              <a:pPr>
                <a:defRPr/>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dirty="0"/>
          </a:p>
        </p:txBody>
      </p:sp>
      <p:sp>
        <p:nvSpPr>
          <p:cNvPr id="3" name="Vertical Text Placeholder 2"/>
          <p:cNvSpPr>
            <a:spLocks noGrp="1"/>
          </p:cNvSpPr>
          <p:nvPr>
            <p:ph type="body" orient="vert" idx="1"/>
          </p:nvPr>
        </p:nvSpPr>
        <p:spPr/>
        <p:txBody>
          <a:bodyPr vert="eaVert"/>
          <a:lstStyle>
            <a:lvl2pPr marL="0">
              <a:defRPr/>
            </a:lvl2pPr>
            <a:lvl3pPr marL="540000">
              <a:defRPr lang="en-US" sz="1400" kern="1200" dirty="0" smtClean="0">
                <a:solidFill>
                  <a:schemeClr val="tx1"/>
                </a:solidFill>
                <a:latin typeface="+mn-lt"/>
                <a:ea typeface="+mn-ea"/>
                <a:cs typeface="+mn-cs"/>
              </a:defRPr>
            </a:lvl3pPr>
            <a:lvl4pPr marL="828000">
              <a:defRPr lang="en-US" sz="1400" kern="1200" dirty="0" smtClean="0">
                <a:solidFill>
                  <a:schemeClr val="tx1"/>
                </a:solidFill>
                <a:latin typeface="+mn-lt"/>
                <a:ea typeface="+mn-ea"/>
                <a:cs typeface="+mn-cs"/>
              </a:defRPr>
            </a:lvl4pPr>
            <a:lvl5pPr>
              <a:defRPr lang="en-IN" sz="1400" kern="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4" name="Date Placeholder 3"/>
          <p:cNvSpPr>
            <a:spLocks noGrp="1"/>
          </p:cNvSpPr>
          <p:nvPr>
            <p:ph type="dt" sz="half" idx="10"/>
          </p:nvPr>
        </p:nvSpPr>
        <p:spPr/>
        <p:txBody>
          <a:bodyPr/>
          <a:lstStyle>
            <a:lvl1pPr>
              <a:defRPr/>
            </a:lvl1pPr>
          </a:lstStyle>
          <a:p>
            <a:pPr>
              <a:defRPr/>
            </a:pPr>
            <a:fld id="{0F7E4C9B-1F05-443F-9669-B716F3B6B7BC}" type="datetime1">
              <a:rPr lang="en-IN" smtClean="0"/>
              <a:pPr>
                <a:defRPr/>
              </a:pPr>
              <a:t>11/7/2014</a:t>
            </a:fld>
            <a:endParaRPr lang="en-IN" dirty="0"/>
          </a:p>
        </p:txBody>
      </p:sp>
      <p:sp>
        <p:nvSpPr>
          <p:cNvPr id="5" name="Footer Placeholder 4"/>
          <p:cNvSpPr>
            <a:spLocks noGrp="1"/>
          </p:cNvSpPr>
          <p:nvPr>
            <p:ph type="ftr" sz="quarter" idx="11"/>
          </p:nvPr>
        </p:nvSpPr>
        <p:spPr/>
        <p:txBody>
          <a:bodyPr/>
          <a:lstStyle>
            <a:lvl1pPr>
              <a:defRPr/>
            </a:lvl1pPr>
          </a:lstStyle>
          <a:p>
            <a:pPr>
              <a:defRPr/>
            </a:pPr>
            <a:endParaRPr lang="en-IN" dirty="0"/>
          </a:p>
        </p:txBody>
      </p:sp>
      <p:sp>
        <p:nvSpPr>
          <p:cNvPr id="6" name="Slide Number Placeholder 5"/>
          <p:cNvSpPr>
            <a:spLocks noGrp="1"/>
          </p:cNvSpPr>
          <p:nvPr>
            <p:ph type="sldNum" sz="quarter" idx="12"/>
          </p:nvPr>
        </p:nvSpPr>
        <p:spPr/>
        <p:txBody>
          <a:bodyPr/>
          <a:lstStyle>
            <a:lvl1pPr>
              <a:defRPr/>
            </a:lvl1pPr>
          </a:lstStyle>
          <a:p>
            <a:pPr>
              <a:defRPr/>
            </a:pPr>
            <a:fld id="{4F5AAB18-256D-4BC6-8BEA-1C20EAF3C426}" type="slidenum">
              <a:rPr lang="en-IN" smtClean="0"/>
              <a:pPr>
                <a:defRPr/>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4" name="Picture 10" descr="Presentation Background"/>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B81A35B-630B-419C-8825-6591721B624C}" type="datetime1">
              <a:rPr lang="en-IN" smtClean="0"/>
              <a:pPr>
                <a:defRPr/>
              </a:pPr>
              <a:t>11/7/2014</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1905128-EDD0-47A8-B582-03F1A4E00F82}" type="slidenum">
              <a:rPr lang="en-IN" smtClean="0"/>
              <a:pPr>
                <a:defRPr/>
              </a:pPr>
              <a:t>‹#›</a:t>
            </a:fld>
            <a:endParaRPr lang="en-IN" dirty="0"/>
          </a:p>
        </p:txBody>
      </p:sp>
      <p:pic>
        <p:nvPicPr>
          <p:cNvPr id="8" name="Picture 10" descr="Presentation Background"/>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pic>
        <p:nvPicPr>
          <p:cNvPr id="9" name="Picture 10" descr="Presentation Background"/>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pic>
        <p:nvPicPr>
          <p:cNvPr id="10" name="Picture 10" descr="Presentation Background"/>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fontAlgn="base" hangingPunct="1">
        <a:spcBef>
          <a:spcPct val="0"/>
        </a:spcBef>
        <a:spcAft>
          <a:spcPct val="0"/>
        </a:spcAft>
        <a:defRPr sz="2200" b="1" kern="1200">
          <a:solidFill>
            <a:srgbClr val="E77817"/>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defRPr sz="18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E77817"/>
        </a:buClr>
        <a:buFont typeface="Wingdings" pitchFamily="2" charset="2"/>
        <a:buChar char="q"/>
        <a:defRPr sz="16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0923F"/>
        </a:buClr>
        <a:buFont typeface="Wingdings" pitchFamily="2" charset="2"/>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455563"/>
        </a:buClr>
        <a:buFont typeface="Wingdings" pitchFamily="2" charset="2"/>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E77817"/>
        </a:buClr>
        <a:buFont typeface="Wingdings"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hyperlink" Target="http://www.dfpcl.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Presentation Background 0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4788024" y="4857750"/>
            <a:ext cx="4355976" cy="430887"/>
          </a:xfrm>
          <a:prstGeom prst="rect">
            <a:avLst/>
          </a:prstGeom>
          <a:noFill/>
        </p:spPr>
        <p:txBody>
          <a:bodyPr wrap="square">
            <a:spAutoFit/>
          </a:bodyPr>
          <a:lstStyle/>
          <a:p>
            <a:pPr>
              <a:defRPr/>
            </a:pPr>
            <a:r>
              <a:rPr lang="en-US" sz="2200" b="1" dirty="0">
                <a:solidFill>
                  <a:schemeClr val="bg1"/>
                </a:solidFill>
                <a:latin typeface="+mn-lt"/>
              </a:rPr>
              <a:t>Corporate </a:t>
            </a:r>
            <a:r>
              <a:rPr lang="en-US" sz="2200" b="1" dirty="0" smtClean="0">
                <a:solidFill>
                  <a:schemeClr val="bg1"/>
                </a:solidFill>
                <a:latin typeface="+mn-lt"/>
              </a:rPr>
              <a:t>Presentation </a:t>
            </a:r>
            <a:r>
              <a:rPr lang="en-US" sz="2200" b="1" dirty="0" smtClean="0">
                <a:solidFill>
                  <a:schemeClr val="bg1"/>
                </a:solidFill>
                <a:latin typeface="+mn-lt"/>
              </a:rPr>
              <a:t>Q2 </a:t>
            </a:r>
            <a:r>
              <a:rPr lang="en-US" sz="2200" b="1" dirty="0" smtClean="0">
                <a:solidFill>
                  <a:schemeClr val="bg1"/>
                </a:solidFill>
                <a:latin typeface="+mn-lt"/>
              </a:rPr>
              <a:t>FY </a:t>
            </a:r>
            <a:r>
              <a:rPr lang="en-US" sz="2200" b="1" dirty="0" smtClean="0">
                <a:solidFill>
                  <a:schemeClr val="bg1"/>
                </a:solidFill>
                <a:latin typeface="+mn-lt"/>
              </a:rPr>
              <a:t>15</a:t>
            </a:r>
            <a:endParaRPr lang="en-US" sz="2200" b="1"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eaLnBrk="1" hangingPunct="1"/>
            <a:r>
              <a:rPr lang="en-US" dirty="0" smtClean="0"/>
              <a:t>Technology</a:t>
            </a:r>
            <a:endParaRPr lang="en-IN" dirty="0" smtClean="0"/>
          </a:p>
        </p:txBody>
      </p:sp>
      <p:graphicFrame>
        <p:nvGraphicFramePr>
          <p:cNvPr id="5" name="Table 4"/>
          <p:cNvGraphicFramePr>
            <a:graphicFrameLocks noGrp="1"/>
          </p:cNvGraphicFramePr>
          <p:nvPr/>
        </p:nvGraphicFramePr>
        <p:xfrm>
          <a:off x="1042988" y="1557338"/>
          <a:ext cx="7272808" cy="3983348"/>
        </p:xfrm>
        <a:graphic>
          <a:graphicData uri="http://schemas.openxmlformats.org/drawingml/2006/table">
            <a:tbl>
              <a:tblPr firstRow="1" bandRow="1">
                <a:tableStyleId>{5C22544A-7EE6-4342-B048-85BDC9FD1C3A}</a:tableStyleId>
              </a:tblPr>
              <a:tblGrid>
                <a:gridCol w="3636404"/>
                <a:gridCol w="3636404"/>
              </a:tblGrid>
              <a:tr h="321230">
                <a:tc>
                  <a:txBody>
                    <a:bodyPr/>
                    <a:lstStyle/>
                    <a:p>
                      <a:pPr algn="ctr"/>
                      <a:r>
                        <a:rPr lang="en-US" sz="1600" dirty="0" smtClean="0"/>
                        <a:t>Products</a:t>
                      </a:r>
                      <a:endParaRPr lang="en-IN" sz="1600" dirty="0"/>
                    </a:p>
                  </a:txBody>
                  <a:tcPr/>
                </a:tc>
                <a:tc>
                  <a:txBody>
                    <a:bodyPr/>
                    <a:lstStyle/>
                    <a:p>
                      <a:pPr algn="ctr"/>
                      <a:r>
                        <a:rPr lang="en-US" sz="1600" dirty="0" smtClean="0"/>
                        <a:t>Technology</a:t>
                      </a:r>
                      <a:endParaRPr lang="en-IN" sz="1600" dirty="0"/>
                    </a:p>
                  </a:txBody>
                  <a:tcPr/>
                </a:tc>
              </a:tr>
              <a:tr h="315753">
                <a:tc>
                  <a:txBody>
                    <a:bodyPr/>
                    <a:lstStyle/>
                    <a:p>
                      <a:r>
                        <a:rPr lang="en-US" sz="1600" dirty="0" smtClean="0"/>
                        <a:t>Ammonia</a:t>
                      </a:r>
                      <a:endParaRPr lang="en-IN" sz="1600" dirty="0"/>
                    </a:p>
                  </a:txBody>
                  <a:tcPr marL="85724" marR="85724" marT="42862" marB="42862">
                    <a:solidFill>
                      <a:schemeClr val="accent2"/>
                    </a:solidFill>
                  </a:tcPr>
                </a:tc>
                <a:tc>
                  <a:txBody>
                    <a:bodyPr/>
                    <a:lstStyle/>
                    <a:p>
                      <a:r>
                        <a:rPr lang="en-US" sz="1600" dirty="0" smtClean="0"/>
                        <a:t>Fish International Engrs. (U.S.A.)</a:t>
                      </a:r>
                      <a:endParaRPr lang="en-IN" sz="1600" dirty="0"/>
                    </a:p>
                  </a:txBody>
                  <a:tcPr marL="85724" marR="85724" marT="42862" marB="42862">
                    <a:solidFill>
                      <a:schemeClr val="accent2"/>
                    </a:solidFill>
                  </a:tcPr>
                </a:tc>
              </a:tr>
              <a:tr h="315753">
                <a:tc>
                  <a:txBody>
                    <a:bodyPr/>
                    <a:lstStyle/>
                    <a:p>
                      <a:r>
                        <a:rPr lang="en-US" sz="1600" dirty="0" smtClean="0"/>
                        <a:t>Methanol</a:t>
                      </a:r>
                      <a:endParaRPr lang="en-IN" sz="1600" dirty="0"/>
                    </a:p>
                  </a:txBody>
                  <a:tcPr marL="85724" marR="85724" marT="42862" marB="42862"/>
                </a:tc>
                <a:tc>
                  <a:txBody>
                    <a:bodyPr/>
                    <a:lstStyle/>
                    <a:p>
                      <a:r>
                        <a:rPr lang="en-US" sz="1600" dirty="0" smtClean="0"/>
                        <a:t>Davy McKee (U.K.)</a:t>
                      </a:r>
                      <a:endParaRPr lang="en-IN" sz="1600" dirty="0"/>
                    </a:p>
                  </a:txBody>
                  <a:tcPr marL="85724" marR="85724" marT="42862" marB="42862"/>
                </a:tc>
              </a:tr>
              <a:tr h="315753">
                <a:tc>
                  <a:txBody>
                    <a:bodyPr/>
                    <a:lstStyle/>
                    <a:p>
                      <a:r>
                        <a:rPr lang="en-US" sz="1600" dirty="0" smtClean="0"/>
                        <a:t>Dilute Nitric Acid (DNA)</a:t>
                      </a:r>
                      <a:endParaRPr lang="en-IN" sz="1600" dirty="0"/>
                    </a:p>
                  </a:txBody>
                  <a:tcPr marL="85724" marR="85724" marT="42862" marB="42862">
                    <a:solidFill>
                      <a:schemeClr val="accent2"/>
                    </a:solidFill>
                  </a:tcPr>
                </a:tc>
                <a:tc>
                  <a:txBody>
                    <a:bodyPr/>
                    <a:lstStyle/>
                    <a:p>
                      <a:r>
                        <a:rPr lang="en-US" sz="1600" dirty="0" smtClean="0"/>
                        <a:t>Weatherly</a:t>
                      </a:r>
                      <a:r>
                        <a:rPr lang="en-US" sz="1600" baseline="0" dirty="0" smtClean="0"/>
                        <a:t> Inc. (U.S.A.)</a:t>
                      </a:r>
                      <a:endParaRPr lang="en-IN" sz="1600" dirty="0"/>
                    </a:p>
                  </a:txBody>
                  <a:tcPr marL="85724" marR="85724" marT="42862" marB="42862">
                    <a:solidFill>
                      <a:schemeClr val="accent2"/>
                    </a:solidFill>
                  </a:tcPr>
                </a:tc>
              </a:tr>
              <a:tr h="315753">
                <a:tc>
                  <a:txBody>
                    <a:bodyPr/>
                    <a:lstStyle/>
                    <a:p>
                      <a:r>
                        <a:rPr lang="en-US" sz="1600" dirty="0" smtClean="0"/>
                        <a:t>Concentrated Nitric Acid (CNA)</a:t>
                      </a:r>
                      <a:endParaRPr lang="en-IN" sz="1600" dirty="0"/>
                    </a:p>
                  </a:txBody>
                  <a:tcPr marL="85724" marR="85724" marT="42862" marB="42862"/>
                </a:tc>
                <a:tc>
                  <a:txBody>
                    <a:bodyPr/>
                    <a:lstStyle/>
                    <a:p>
                      <a:r>
                        <a:rPr lang="en-US" sz="1600" dirty="0" smtClean="0"/>
                        <a:t>Plinke</a:t>
                      </a:r>
                      <a:r>
                        <a:rPr lang="en-US" sz="1600" baseline="0" dirty="0" smtClean="0"/>
                        <a:t> (Germany)</a:t>
                      </a:r>
                      <a:endParaRPr lang="en-IN" sz="1600" dirty="0"/>
                    </a:p>
                  </a:txBody>
                  <a:tcPr marL="85724" marR="85724" marT="42862" marB="42862"/>
                </a:tc>
              </a:tr>
              <a:tr h="315753">
                <a:tc>
                  <a:txBody>
                    <a:bodyPr/>
                    <a:lstStyle/>
                    <a:p>
                      <a:r>
                        <a:rPr lang="en-US" sz="1600" dirty="0" smtClean="0"/>
                        <a:t>Lowe Density Ammonium Nitrate (LDAN)</a:t>
                      </a:r>
                      <a:endParaRPr lang="en-IN" sz="1600" dirty="0"/>
                    </a:p>
                  </a:txBody>
                  <a:tcPr marL="85724" marR="85724" marT="42862" marB="42862">
                    <a:solidFill>
                      <a:schemeClr val="accent2"/>
                    </a:solidFill>
                  </a:tcPr>
                </a:tc>
                <a:tc>
                  <a:txBody>
                    <a:bodyPr/>
                    <a:lstStyle/>
                    <a:p>
                      <a:r>
                        <a:rPr lang="en-US" sz="1600" dirty="0" smtClean="0"/>
                        <a:t>Stamicarbon (The Netherlands)</a:t>
                      </a:r>
                      <a:endParaRPr lang="en-IN" sz="1600" dirty="0"/>
                    </a:p>
                  </a:txBody>
                  <a:tcPr marL="85724" marR="85724" marT="42862" marB="42862">
                    <a:solidFill>
                      <a:schemeClr val="accent2"/>
                    </a:solidFill>
                  </a:tcPr>
                </a:tc>
              </a:tr>
              <a:tr h="315753">
                <a:tc>
                  <a:txBody>
                    <a:bodyPr/>
                    <a:lstStyle/>
                    <a:p>
                      <a:r>
                        <a:rPr lang="en-US" sz="1600" dirty="0" smtClean="0"/>
                        <a:t>Nitro Phosphate (Fertilisers)</a:t>
                      </a:r>
                      <a:endParaRPr lang="en-IN" sz="1600" dirty="0"/>
                    </a:p>
                  </a:txBody>
                  <a:tcPr marL="85724" marR="85724" marT="42862" marB="428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Stamicarbon (The Netherlands)</a:t>
                      </a:r>
                      <a:endParaRPr lang="en-IN" sz="1600" dirty="0"/>
                    </a:p>
                  </a:txBody>
                  <a:tcPr marL="85724" marR="85724" marT="42862" marB="42862"/>
                </a:tc>
              </a:tr>
              <a:tr h="315753">
                <a:tc>
                  <a:txBody>
                    <a:bodyPr/>
                    <a:lstStyle/>
                    <a:p>
                      <a:r>
                        <a:rPr lang="en-US" sz="1600" dirty="0" smtClean="0"/>
                        <a:t>Iso Propyl Alcohol (IPA)</a:t>
                      </a:r>
                      <a:endParaRPr lang="en-IN" sz="1600" dirty="0"/>
                    </a:p>
                  </a:txBody>
                  <a:tcPr marL="85724" marR="85724" marT="42862" marB="42862">
                    <a:solidFill>
                      <a:schemeClr val="accent2"/>
                    </a:solidFill>
                  </a:tcPr>
                </a:tc>
                <a:tc>
                  <a:txBody>
                    <a:bodyPr/>
                    <a:lstStyle/>
                    <a:p>
                      <a:r>
                        <a:rPr lang="en-US" sz="1600" dirty="0" smtClean="0"/>
                        <a:t>British Petroleum</a:t>
                      </a:r>
                      <a:endParaRPr lang="en-IN" sz="1600" dirty="0"/>
                    </a:p>
                  </a:txBody>
                  <a:tcPr marL="85724" marR="85724" marT="42862" marB="42862">
                    <a:solidFill>
                      <a:schemeClr val="accent2"/>
                    </a:solidFill>
                  </a:tcPr>
                </a:tc>
              </a:tr>
              <a:tr h="321230">
                <a:tc rowSpan="4">
                  <a:txBody>
                    <a:bodyPr/>
                    <a:lstStyle/>
                    <a:p>
                      <a:endParaRPr lang="en-US" sz="1600" dirty="0" smtClean="0"/>
                    </a:p>
                    <a:p>
                      <a:endParaRPr lang="en-US" sz="1600" dirty="0" smtClean="0"/>
                    </a:p>
                    <a:p>
                      <a:r>
                        <a:rPr lang="en-US" sz="1600" dirty="0" smtClean="0"/>
                        <a:t>Technical Ammonium Nitrate</a:t>
                      </a:r>
                      <a:endParaRPr lang="en-IN" sz="16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IN" sz="1600" dirty="0" smtClean="0"/>
                        <a:t>Stamicarbon (Netherlands)</a:t>
                      </a:r>
                    </a:p>
                  </a:txBody>
                  <a:tcPr>
                    <a:solidFill>
                      <a:srgbClr val="E9E9EA"/>
                    </a:solidFill>
                  </a:tcPr>
                </a:tc>
              </a:tr>
              <a:tr h="321230">
                <a:tc vMerge="1">
                  <a:txBody>
                    <a:bodyPr/>
                    <a:lstStyle/>
                    <a:p>
                      <a:endParaRPr lang="en-IN" sz="16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IN" sz="1600" dirty="0" smtClean="0"/>
                        <a:t>Grande Paroisse (France)</a:t>
                      </a:r>
                    </a:p>
                  </a:txBody>
                  <a:tcPr>
                    <a:solidFill>
                      <a:srgbClr val="E9E9EA"/>
                    </a:solidFill>
                  </a:tcPr>
                </a:tc>
              </a:tr>
              <a:tr h="321230">
                <a:tc vMerge="1">
                  <a:txBody>
                    <a:bodyPr/>
                    <a:lstStyle/>
                    <a:p>
                      <a:endParaRPr lang="en-IN" sz="16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IN" sz="1600" dirty="0" smtClean="0"/>
                        <a:t>Norsk Hydro (Sweden)</a:t>
                      </a:r>
                    </a:p>
                  </a:txBody>
                  <a:tcPr>
                    <a:solidFill>
                      <a:srgbClr val="E9E9EA"/>
                    </a:solidFill>
                  </a:tcPr>
                </a:tc>
              </a:tr>
              <a:tr h="321230">
                <a:tc vMerge="1">
                  <a:txBody>
                    <a:bodyPr/>
                    <a:lstStyle/>
                    <a:p>
                      <a:endParaRPr lang="en-IN" sz="16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IN" sz="1600" dirty="0" smtClean="0"/>
                        <a:t>Uhde (Germany)</a:t>
                      </a:r>
                    </a:p>
                  </a:txBody>
                  <a:tcPr>
                    <a:solidFill>
                      <a:srgbClr val="E9E9EA"/>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strengths</a:t>
            </a:r>
            <a:endParaRPr lang="en-US" dirty="0"/>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11</a:t>
            </a:fld>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 AGRI-BUSINESS</a:t>
            </a:r>
            <a:endParaRPr lang="en-US" dirty="0"/>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12</a:t>
            </a:fld>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l="6108" r="3806"/>
          <a:stretch>
            <a:fillRect/>
          </a:stretch>
        </p:blipFill>
        <p:spPr bwMode="auto">
          <a:xfrm>
            <a:off x="5364087" y="3535304"/>
            <a:ext cx="3744415" cy="2552882"/>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Agri-Business</a:t>
            </a:r>
            <a:endParaRPr lang="en-US" dirty="0"/>
          </a:p>
        </p:txBody>
      </p:sp>
      <p:sp>
        <p:nvSpPr>
          <p:cNvPr id="6" name="Content Placeholder 5"/>
          <p:cNvSpPr>
            <a:spLocks noGrp="1"/>
          </p:cNvSpPr>
          <p:nvPr>
            <p:ph idx="1"/>
          </p:nvPr>
        </p:nvSpPr>
        <p:spPr/>
        <p:txBody>
          <a:bodyPr/>
          <a:lstStyle/>
          <a:p>
            <a:pPr marL="285750" lvl="1" eaLnBrk="1" hangingPunct="1">
              <a:buNone/>
              <a:defRPr/>
            </a:pPr>
            <a:r>
              <a:rPr lang="en-US" b="1" u="sng" dirty="0" smtClean="0"/>
              <a:t>DFPCL’s Business Model</a:t>
            </a:r>
          </a:p>
          <a:p>
            <a:pPr lvl="1" eaLnBrk="1" hangingPunct="1">
              <a:buNone/>
              <a:defRPr/>
            </a:pPr>
            <a:r>
              <a:rPr lang="en-IN" dirty="0" smtClean="0"/>
              <a:t>Identify growth platforms at each level of the agri-value chain where value can be maximised-- from farm nutrient inputs, to services and fresh produce management</a:t>
            </a:r>
            <a:endParaRPr lang="en-US" dirty="0" smtClean="0"/>
          </a:p>
          <a:p>
            <a:pPr marL="285750" lvl="1" eaLnBrk="1" hangingPunct="1">
              <a:defRPr/>
            </a:pPr>
            <a:endParaRPr lang="en-IN" dirty="0" smtClean="0"/>
          </a:p>
          <a:p>
            <a:pPr marL="285750" lvl="1" eaLnBrk="1" hangingPunct="1">
              <a:defRPr/>
            </a:pPr>
            <a:r>
              <a:rPr lang="en-IN" dirty="0" smtClean="0"/>
              <a:t>Farm nutrient inputs: Complexes, Fortified and Specialty fertilisers</a:t>
            </a:r>
            <a:endParaRPr lang="en-US" dirty="0" smtClean="0"/>
          </a:p>
          <a:p>
            <a:pPr lvl="2" eaLnBrk="1" hangingPunct="1">
              <a:defRPr/>
            </a:pPr>
            <a:r>
              <a:rPr lang="en-IN" dirty="0" smtClean="0"/>
              <a:t>Key Task: Augment capacity, build deeper market penetration and brand strengths. </a:t>
            </a:r>
            <a:endParaRPr lang="en-US" dirty="0" smtClean="0"/>
          </a:p>
          <a:p>
            <a:pPr marL="285750" lvl="1" eaLnBrk="1" hangingPunct="1">
              <a:defRPr/>
            </a:pPr>
            <a:endParaRPr lang="en-IN" dirty="0" smtClean="0"/>
          </a:p>
          <a:p>
            <a:pPr marL="285750" lvl="1" eaLnBrk="1" hangingPunct="1">
              <a:defRPr/>
            </a:pPr>
            <a:r>
              <a:rPr lang="en-IN" dirty="0" smtClean="0"/>
              <a:t>Services: Enhance critical last-mile connectivity to farmers</a:t>
            </a:r>
            <a:endParaRPr lang="en-US" dirty="0" smtClean="0"/>
          </a:p>
          <a:p>
            <a:pPr lvl="2">
              <a:lnSpc>
                <a:spcPct val="80000"/>
              </a:lnSpc>
              <a:defRPr/>
            </a:pPr>
            <a:r>
              <a:rPr lang="en-IN" dirty="0" smtClean="0"/>
              <a:t>Key Task: Create effective farm advisory and nutrient input</a:t>
            </a:r>
          </a:p>
          <a:p>
            <a:pPr lvl="2">
              <a:lnSpc>
                <a:spcPct val="80000"/>
              </a:lnSpc>
              <a:buNone/>
              <a:defRPr/>
            </a:pPr>
            <a:r>
              <a:rPr lang="en-IN" dirty="0" smtClean="0"/>
              <a:t>delivery mechanism to the farmer’s doorstep, for better yields</a:t>
            </a:r>
          </a:p>
          <a:p>
            <a:pPr lvl="2">
              <a:lnSpc>
                <a:spcPct val="80000"/>
              </a:lnSpc>
              <a:buNone/>
              <a:defRPr/>
            </a:pPr>
            <a:r>
              <a:rPr lang="en-IN" dirty="0" smtClean="0"/>
              <a:t>and profitability - The Saarrthie model in operation</a:t>
            </a:r>
            <a:endParaRPr lang="en-US" dirty="0" smtClean="0"/>
          </a:p>
          <a:p>
            <a:pPr marL="285750" lvl="1" eaLnBrk="1" hangingPunct="1">
              <a:defRPr/>
            </a:pPr>
            <a:endParaRPr lang="en-IN" dirty="0" smtClean="0"/>
          </a:p>
          <a:p>
            <a:pPr marL="285750" lvl="1" eaLnBrk="1" hangingPunct="1">
              <a:defRPr/>
            </a:pPr>
            <a:r>
              <a:rPr lang="en-IN" dirty="0" smtClean="0"/>
              <a:t>Fresh produce management: Focus on select fresh fruits </a:t>
            </a:r>
          </a:p>
          <a:p>
            <a:pPr marL="285750" lvl="1" eaLnBrk="1" hangingPunct="1">
              <a:buNone/>
              <a:defRPr/>
            </a:pPr>
            <a:r>
              <a:rPr lang="en-IN" dirty="0" smtClean="0"/>
              <a:t>and vegetables for global and Indian markets</a:t>
            </a:r>
            <a:endParaRPr lang="en-US" dirty="0" smtClean="0"/>
          </a:p>
          <a:p>
            <a:pPr lvl="2">
              <a:lnSpc>
                <a:spcPct val="80000"/>
              </a:lnSpc>
              <a:defRPr/>
            </a:pPr>
            <a:r>
              <a:rPr lang="en-IN" dirty="0" smtClean="0"/>
              <a:t>Key Task: Gestational business in India, therefore need to </a:t>
            </a:r>
          </a:p>
          <a:p>
            <a:pPr lvl="2">
              <a:lnSpc>
                <a:spcPct val="80000"/>
              </a:lnSpc>
              <a:buFont typeface="Wingdings" pitchFamily="2" charset="2"/>
              <a:buNone/>
              <a:defRPr/>
            </a:pPr>
            <a:r>
              <a:rPr lang="en-IN" dirty="0" smtClean="0"/>
              <a:t>acquire scale, market access and capability – DFV acquisition</a:t>
            </a:r>
          </a:p>
          <a:p>
            <a:pPr lvl="2">
              <a:lnSpc>
                <a:spcPct val="80000"/>
              </a:lnSpc>
              <a:buFont typeface="Wingdings" pitchFamily="2" charset="2"/>
              <a:buNone/>
              <a:defRPr/>
            </a:pPr>
            <a:r>
              <a:rPr lang="en-IN" dirty="0" smtClean="0"/>
              <a:t>the first step towards developing these</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13</a:t>
            </a:fld>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Agri-Business</a:t>
            </a:r>
            <a:endParaRPr lang="en-US" dirty="0"/>
          </a:p>
        </p:txBody>
      </p:sp>
      <p:sp>
        <p:nvSpPr>
          <p:cNvPr id="6" name="Content Placeholder 5"/>
          <p:cNvSpPr>
            <a:spLocks noGrp="1"/>
          </p:cNvSpPr>
          <p:nvPr>
            <p:ph idx="1"/>
          </p:nvPr>
        </p:nvSpPr>
        <p:spPr>
          <a:xfrm>
            <a:off x="500034" y="1428736"/>
            <a:ext cx="5944174" cy="4525963"/>
          </a:xfrm>
        </p:spPr>
        <p:txBody>
          <a:bodyPr/>
          <a:lstStyle/>
          <a:p>
            <a:pPr marL="285750" lvl="1" eaLnBrk="1" hangingPunct="1">
              <a:buNone/>
              <a:defRPr/>
            </a:pPr>
            <a:r>
              <a:rPr lang="en-IN" b="1" u="sng" dirty="0" smtClean="0"/>
              <a:t>DFPCL’s Strengths  (</a:t>
            </a:r>
            <a:r>
              <a:rPr lang="en-IN" b="1" u="sng" dirty="0" err="1" smtClean="0"/>
              <a:t>Fertilser</a:t>
            </a:r>
            <a:r>
              <a:rPr lang="en-IN" b="1" u="sng" dirty="0" smtClean="0"/>
              <a:t> Marketing)</a:t>
            </a:r>
          </a:p>
          <a:p>
            <a:pPr marL="285750" lvl="1" eaLnBrk="1" hangingPunct="1">
              <a:spcBef>
                <a:spcPts val="1200"/>
              </a:spcBef>
              <a:defRPr/>
            </a:pPr>
            <a:r>
              <a:rPr lang="en-IN" dirty="0" smtClean="0"/>
              <a:t>Only manufacturer of 24:24:0 in India </a:t>
            </a:r>
          </a:p>
          <a:p>
            <a:pPr marL="285750" lvl="1" eaLnBrk="1" hangingPunct="1">
              <a:spcBef>
                <a:spcPts val="1200"/>
              </a:spcBef>
              <a:defRPr/>
            </a:pPr>
            <a:r>
              <a:rPr lang="en-IN" dirty="0" smtClean="0"/>
              <a:t>Amongst market leaders in India for specialty products, water solubles, specialty fertilisers and Sulphur Bentonite</a:t>
            </a:r>
            <a:endParaRPr lang="en-US" dirty="0" smtClean="0"/>
          </a:p>
          <a:p>
            <a:pPr marL="285750" lvl="1" eaLnBrk="1" hangingPunct="1">
              <a:spcBef>
                <a:spcPts val="1200"/>
              </a:spcBef>
              <a:defRPr/>
            </a:pPr>
            <a:r>
              <a:rPr lang="en-IN" dirty="0" smtClean="0"/>
              <a:t>Among the best recognised brands in the industry—Mahadhan and </a:t>
            </a:r>
            <a:r>
              <a:rPr lang="en-IN" dirty="0" err="1" smtClean="0"/>
              <a:t>Bhoodan</a:t>
            </a:r>
            <a:r>
              <a:rPr lang="en-IN" dirty="0" smtClean="0"/>
              <a:t>— drawn across a wide range of fertiliser products</a:t>
            </a:r>
            <a:endParaRPr lang="en-US" dirty="0" smtClean="0"/>
          </a:p>
          <a:p>
            <a:pPr marL="285750" lvl="1">
              <a:spcBef>
                <a:spcPts val="1200"/>
              </a:spcBef>
              <a:defRPr/>
            </a:pPr>
            <a:r>
              <a:rPr lang="en-IN" dirty="0" smtClean="0"/>
              <a:t>Network of 4,500 dealers and sub-dealers to ensure penetration across 7 states – Maharashtra, Karnataka, Gujarat, Madhya Pradesh, Punjab &amp; Haryana</a:t>
            </a:r>
          </a:p>
          <a:p>
            <a:pPr marL="285750" lvl="1" eaLnBrk="1" hangingPunct="1">
              <a:spcBef>
                <a:spcPts val="1200"/>
              </a:spcBef>
              <a:defRPr/>
            </a:pPr>
            <a:r>
              <a:rPr lang="en-IN" dirty="0" smtClean="0"/>
              <a:t>Strong farmer relationships through 12 Saarrthie centres serving 11,500 farmers </a:t>
            </a:r>
            <a:endParaRPr lang="en-US" dirty="0" smtClean="0"/>
          </a:p>
          <a:p>
            <a:pPr marL="285750" lvl="1" eaLnBrk="1" hangingPunct="1">
              <a:spcBef>
                <a:spcPts val="1200"/>
              </a:spcBef>
              <a:defRPr/>
            </a:pPr>
            <a:r>
              <a:rPr lang="en-IN" dirty="0" err="1" smtClean="0"/>
              <a:t>DeepakGap</a:t>
            </a:r>
            <a:r>
              <a:rPr lang="en-IN" dirty="0" smtClean="0"/>
              <a:t> Certifications for agri-produce accepted as global standard</a:t>
            </a:r>
            <a:endParaRPr lang="en-US" dirty="0" smtClean="0"/>
          </a:p>
          <a:p>
            <a:pPr marL="285750" lvl="1" eaLnBrk="1" hangingPunct="1">
              <a:spcBef>
                <a:spcPts val="1200"/>
              </a:spcBef>
              <a:defRPr/>
            </a:pPr>
            <a:r>
              <a:rPr lang="en-US" dirty="0" smtClean="0"/>
              <a:t>ISO 17025 accredited laboratory for agri-research</a:t>
            </a:r>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14</a:t>
            </a:fld>
            <a:endParaRPr lang="en-IN" dirty="0"/>
          </a:p>
        </p:txBody>
      </p:sp>
      <p:pic>
        <p:nvPicPr>
          <p:cNvPr id="7" name="Picture 2"/>
          <p:cNvPicPr>
            <a:picLocks noChangeAspect="1" noChangeArrowheads="1"/>
          </p:cNvPicPr>
          <p:nvPr/>
        </p:nvPicPr>
        <p:blipFill>
          <a:blip r:embed="rId2" cstate="email"/>
          <a:srcRect/>
          <a:stretch>
            <a:fillRect/>
          </a:stretch>
        </p:blipFill>
        <p:spPr bwMode="auto">
          <a:xfrm>
            <a:off x="6516216" y="1628800"/>
            <a:ext cx="2424422" cy="365675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DFPCL Network in India</a:t>
            </a:r>
            <a:endParaRPr lang="en-IN" dirty="0"/>
          </a:p>
        </p:txBody>
      </p:sp>
      <p:sp>
        <p:nvSpPr>
          <p:cNvPr id="3" name="Slide Number Placeholder 2"/>
          <p:cNvSpPr>
            <a:spLocks noGrp="1"/>
          </p:cNvSpPr>
          <p:nvPr>
            <p:ph type="sldNum" sz="quarter" idx="12"/>
          </p:nvPr>
        </p:nvSpPr>
        <p:spPr>
          <a:xfrm>
            <a:off x="6588224" y="6237312"/>
            <a:ext cx="2133600" cy="365125"/>
          </a:xfrm>
        </p:spPr>
        <p:txBody>
          <a:bodyPr/>
          <a:lstStyle/>
          <a:p>
            <a:pPr>
              <a:defRPr/>
            </a:pPr>
            <a:fld id="{9E50AE04-ADEF-4FBF-80CA-2B8FCCB72C25}" type="slidenum">
              <a:rPr lang="en-IN" smtClean="0"/>
              <a:pPr>
                <a:defRPr/>
              </a:pPr>
              <a:t>15</a:t>
            </a:fld>
            <a:endParaRPr lang="en-IN" dirty="0"/>
          </a:p>
        </p:txBody>
      </p:sp>
      <p:grpSp>
        <p:nvGrpSpPr>
          <p:cNvPr id="4" name="Group 47"/>
          <p:cNvGrpSpPr/>
          <p:nvPr/>
        </p:nvGrpSpPr>
        <p:grpSpPr>
          <a:xfrm>
            <a:off x="683568" y="980728"/>
            <a:ext cx="7848872" cy="5128966"/>
            <a:chOff x="683568" y="980728"/>
            <a:chExt cx="7272808" cy="4752528"/>
          </a:xfrm>
        </p:grpSpPr>
        <p:pic>
          <p:nvPicPr>
            <p:cNvPr id="1028" name="Picture 4" descr="http://www.indianomy.com/images/map-of-india.gif"/>
            <p:cNvPicPr>
              <a:picLocks noChangeAspect="1" noChangeArrowheads="1"/>
            </p:cNvPicPr>
            <p:nvPr/>
          </p:nvPicPr>
          <p:blipFill>
            <a:blip r:embed="rId2" cstate="print"/>
            <a:srcRect/>
            <a:stretch>
              <a:fillRect/>
            </a:stretch>
          </p:blipFill>
          <p:spPr bwMode="auto">
            <a:xfrm>
              <a:off x="2267744" y="1052736"/>
              <a:ext cx="4716157" cy="4680520"/>
            </a:xfrm>
            <a:prstGeom prst="rect">
              <a:avLst/>
            </a:prstGeom>
            <a:noFill/>
          </p:spPr>
        </p:pic>
        <p:grpSp>
          <p:nvGrpSpPr>
            <p:cNvPr id="5" name="Group 12"/>
            <p:cNvGrpSpPr/>
            <p:nvPr/>
          </p:nvGrpSpPr>
          <p:grpSpPr>
            <a:xfrm>
              <a:off x="1043608" y="3573016"/>
              <a:ext cx="2016224" cy="1440160"/>
              <a:chOff x="1043608" y="3573016"/>
              <a:chExt cx="2016224" cy="1440160"/>
            </a:xfrm>
          </p:grpSpPr>
          <p:sp>
            <p:nvSpPr>
              <p:cNvPr id="6" name="Rounded Rectangle 5"/>
              <p:cNvSpPr/>
              <p:nvPr/>
            </p:nvSpPr>
            <p:spPr>
              <a:xfrm>
                <a:off x="1043608" y="4509120"/>
                <a:ext cx="1152128" cy="504056"/>
              </a:xfrm>
              <a:prstGeom prst="roundRect">
                <a:avLst/>
              </a:prstGeom>
              <a:gradFill>
                <a:gsLst>
                  <a:gs pos="0">
                    <a:srgbClr val="FFC000"/>
                  </a:gs>
                  <a:gs pos="50000">
                    <a:srgbClr val="FFC000"/>
                  </a:gs>
                  <a:gs pos="100000">
                    <a:srgbClr val="E77817"/>
                  </a:gs>
                  <a:gs pos="100000">
                    <a:srgbClr val="E77817"/>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Existing</a:t>
                </a:r>
                <a:endParaRPr lang="en-IN" sz="1600" b="1" dirty="0">
                  <a:solidFill>
                    <a:schemeClr val="tx1"/>
                  </a:solidFill>
                </a:endParaRPr>
              </a:p>
            </p:txBody>
          </p:sp>
          <p:cxnSp>
            <p:nvCxnSpPr>
              <p:cNvPr id="8" name="Straight Arrow Connector 7"/>
              <p:cNvCxnSpPr/>
              <p:nvPr/>
            </p:nvCxnSpPr>
            <p:spPr>
              <a:xfrm flipV="1">
                <a:off x="2051720" y="3573016"/>
                <a:ext cx="792088" cy="936104"/>
              </a:xfrm>
              <a:prstGeom prst="straightConnector1">
                <a:avLst/>
              </a:prstGeom>
              <a:ln w="31750">
                <a:solidFill>
                  <a:srgbClr val="E77817"/>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23728" y="4221088"/>
                <a:ext cx="936104" cy="288032"/>
              </a:xfrm>
              <a:prstGeom prst="straightConnector1">
                <a:avLst/>
              </a:prstGeom>
              <a:ln w="31750">
                <a:solidFill>
                  <a:srgbClr val="E77817"/>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44"/>
            <p:cNvGrpSpPr/>
            <p:nvPr/>
          </p:nvGrpSpPr>
          <p:grpSpPr>
            <a:xfrm>
              <a:off x="3419872" y="980728"/>
              <a:ext cx="4536504" cy="2376264"/>
              <a:chOff x="3419872" y="980728"/>
              <a:chExt cx="4536504" cy="2376264"/>
            </a:xfrm>
          </p:grpSpPr>
          <p:sp>
            <p:nvSpPr>
              <p:cNvPr id="14" name="Rounded Rectangle 13"/>
              <p:cNvSpPr/>
              <p:nvPr/>
            </p:nvSpPr>
            <p:spPr>
              <a:xfrm>
                <a:off x="6732240" y="980728"/>
                <a:ext cx="1224136" cy="504056"/>
              </a:xfrm>
              <a:prstGeom prst="roundRect">
                <a:avLst/>
              </a:prstGeom>
              <a:gradFill>
                <a:gsLst>
                  <a:gs pos="0">
                    <a:schemeClr val="bg1">
                      <a:lumMod val="65000"/>
                    </a:schemeClr>
                  </a:gs>
                  <a:gs pos="50000">
                    <a:schemeClr val="bg1">
                      <a:lumMod val="65000"/>
                    </a:schemeClr>
                  </a:gs>
                  <a:gs pos="100000">
                    <a:srgbClr val="455563"/>
                  </a:gs>
                  <a:gs pos="100000">
                    <a:srgbClr val="45556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Proposed Expansion</a:t>
                </a:r>
                <a:endParaRPr lang="en-IN" sz="1600" b="1" dirty="0">
                  <a:solidFill>
                    <a:schemeClr val="bg1"/>
                  </a:solidFill>
                </a:endParaRPr>
              </a:p>
            </p:txBody>
          </p:sp>
          <p:cxnSp>
            <p:nvCxnSpPr>
              <p:cNvPr id="17" name="Straight Arrow Connector 16"/>
              <p:cNvCxnSpPr/>
              <p:nvPr/>
            </p:nvCxnSpPr>
            <p:spPr>
              <a:xfrm flipH="1">
                <a:off x="3851920" y="1484784"/>
                <a:ext cx="2880320" cy="504056"/>
              </a:xfrm>
              <a:prstGeom prst="straightConnector1">
                <a:avLst/>
              </a:prstGeom>
              <a:ln w="31750">
                <a:solidFill>
                  <a:srgbClr val="455563"/>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419872" y="1484784"/>
                <a:ext cx="3312368" cy="1080120"/>
              </a:xfrm>
              <a:prstGeom prst="straightConnector1">
                <a:avLst/>
              </a:prstGeom>
              <a:ln w="31750">
                <a:solidFill>
                  <a:srgbClr val="455563"/>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420056" y="1484784"/>
                <a:ext cx="2312184" cy="1364188"/>
              </a:xfrm>
              <a:prstGeom prst="straightConnector1">
                <a:avLst/>
              </a:prstGeom>
              <a:ln w="31750">
                <a:solidFill>
                  <a:srgbClr val="455563"/>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499992" y="1484784"/>
                <a:ext cx="2232248" cy="1872208"/>
              </a:xfrm>
              <a:prstGeom prst="straightConnector1">
                <a:avLst/>
              </a:prstGeom>
              <a:ln w="31750">
                <a:solidFill>
                  <a:srgbClr val="455563"/>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43"/>
            <p:cNvGrpSpPr/>
            <p:nvPr/>
          </p:nvGrpSpPr>
          <p:grpSpPr>
            <a:xfrm>
              <a:off x="683568" y="1340768"/>
              <a:ext cx="3024336" cy="1008112"/>
              <a:chOff x="683568" y="1340768"/>
              <a:chExt cx="3024336" cy="1008112"/>
            </a:xfrm>
          </p:grpSpPr>
          <p:sp>
            <p:nvSpPr>
              <p:cNvPr id="31" name="Rounded Rectangle 30"/>
              <p:cNvSpPr/>
              <p:nvPr/>
            </p:nvSpPr>
            <p:spPr>
              <a:xfrm>
                <a:off x="683568" y="1340768"/>
                <a:ext cx="1224136" cy="504056"/>
              </a:xfrm>
              <a:prstGeom prst="roundRect">
                <a:avLst/>
              </a:prstGeom>
              <a:gradFill>
                <a:gsLst>
                  <a:gs pos="0">
                    <a:srgbClr val="92D050"/>
                  </a:gs>
                  <a:gs pos="50000">
                    <a:srgbClr val="92D050"/>
                  </a:gs>
                  <a:gs pos="100000">
                    <a:srgbClr val="00923F"/>
                  </a:gs>
                  <a:gs pos="100000">
                    <a:srgbClr val="00923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New Expansion</a:t>
                </a:r>
                <a:endParaRPr lang="en-IN" sz="1600" b="1" dirty="0">
                  <a:solidFill>
                    <a:schemeClr val="tx1"/>
                  </a:solidFill>
                </a:endParaRPr>
              </a:p>
            </p:txBody>
          </p:sp>
          <p:cxnSp>
            <p:nvCxnSpPr>
              <p:cNvPr id="35" name="Straight Arrow Connector 34"/>
              <p:cNvCxnSpPr/>
              <p:nvPr/>
            </p:nvCxnSpPr>
            <p:spPr>
              <a:xfrm>
                <a:off x="1907704" y="1772816"/>
                <a:ext cx="1584176" cy="360040"/>
              </a:xfrm>
              <a:prstGeom prst="straightConnector1">
                <a:avLst/>
              </a:prstGeom>
              <a:ln w="31750">
                <a:solidFill>
                  <a:srgbClr val="00923F"/>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7704" y="1772816"/>
                <a:ext cx="1800200" cy="576064"/>
              </a:xfrm>
              <a:prstGeom prst="straightConnector1">
                <a:avLst/>
              </a:prstGeom>
              <a:ln w="31750">
                <a:solidFill>
                  <a:srgbClr val="00923F"/>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46"/>
            <p:cNvGrpSpPr/>
            <p:nvPr/>
          </p:nvGrpSpPr>
          <p:grpSpPr>
            <a:xfrm>
              <a:off x="3779912" y="5157192"/>
              <a:ext cx="2592288" cy="504056"/>
              <a:chOff x="3779912" y="5157192"/>
              <a:chExt cx="2592288" cy="504056"/>
            </a:xfrm>
          </p:grpSpPr>
          <p:sp>
            <p:nvSpPr>
              <p:cNvPr id="38" name="Rounded Rectangle 37"/>
              <p:cNvSpPr/>
              <p:nvPr/>
            </p:nvSpPr>
            <p:spPr>
              <a:xfrm>
                <a:off x="5148064" y="5157192"/>
                <a:ext cx="1224136" cy="504056"/>
              </a:xfrm>
              <a:prstGeom prst="roundRect">
                <a:avLst/>
              </a:prstGeom>
              <a:gradFill>
                <a:gsLst>
                  <a:gs pos="0">
                    <a:srgbClr val="92D050"/>
                  </a:gs>
                  <a:gs pos="50000">
                    <a:srgbClr val="92D050"/>
                  </a:gs>
                  <a:gs pos="100000">
                    <a:srgbClr val="00923F"/>
                  </a:gs>
                  <a:gs pos="100000">
                    <a:srgbClr val="00923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New Expansion</a:t>
                </a:r>
                <a:endParaRPr lang="en-IN" sz="1600" b="1" dirty="0" smtClean="0">
                  <a:solidFill>
                    <a:schemeClr val="tx1"/>
                  </a:solidFill>
                </a:endParaRPr>
              </a:p>
            </p:txBody>
          </p:sp>
          <p:cxnSp>
            <p:nvCxnSpPr>
              <p:cNvPr id="40" name="Straight Arrow Connector 39"/>
              <p:cNvCxnSpPr>
                <a:stCxn id="38" idx="1"/>
              </p:cNvCxnSpPr>
              <p:nvPr/>
            </p:nvCxnSpPr>
            <p:spPr>
              <a:xfrm flipH="1" flipV="1">
                <a:off x="3779912" y="5373216"/>
                <a:ext cx="1368152" cy="36004"/>
              </a:xfrm>
              <a:prstGeom prst="straightConnector1">
                <a:avLst/>
              </a:prstGeom>
              <a:ln w="31750">
                <a:solidFill>
                  <a:srgbClr val="00923F"/>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45"/>
            <p:cNvGrpSpPr/>
            <p:nvPr/>
          </p:nvGrpSpPr>
          <p:grpSpPr>
            <a:xfrm>
              <a:off x="3995936" y="3356992"/>
              <a:ext cx="2808312" cy="1008112"/>
              <a:chOff x="3995936" y="3356992"/>
              <a:chExt cx="2808312" cy="1008112"/>
            </a:xfrm>
          </p:grpSpPr>
          <p:sp>
            <p:nvSpPr>
              <p:cNvPr id="41" name="Rounded Rectangle 40"/>
              <p:cNvSpPr/>
              <p:nvPr/>
            </p:nvSpPr>
            <p:spPr>
              <a:xfrm>
                <a:off x="5580112" y="3861048"/>
                <a:ext cx="1224136" cy="504056"/>
              </a:xfrm>
              <a:prstGeom prst="roundRect">
                <a:avLst/>
              </a:prstGeom>
              <a:gradFill>
                <a:gsLst>
                  <a:gs pos="0">
                    <a:srgbClr val="92D050"/>
                  </a:gs>
                  <a:gs pos="50000">
                    <a:srgbClr val="92D050"/>
                  </a:gs>
                  <a:gs pos="100000">
                    <a:srgbClr val="00923F"/>
                  </a:gs>
                  <a:gs pos="100000">
                    <a:srgbClr val="00923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New Expansion</a:t>
                </a:r>
                <a:endParaRPr lang="en-IN" sz="1600" b="1" dirty="0" smtClean="0">
                  <a:solidFill>
                    <a:schemeClr val="tx1"/>
                  </a:solidFill>
                </a:endParaRPr>
              </a:p>
            </p:txBody>
          </p:sp>
          <p:cxnSp>
            <p:nvCxnSpPr>
              <p:cNvPr id="42" name="Straight Arrow Connector 41"/>
              <p:cNvCxnSpPr/>
              <p:nvPr/>
            </p:nvCxnSpPr>
            <p:spPr>
              <a:xfrm flipH="1" flipV="1">
                <a:off x="3995936" y="3356992"/>
                <a:ext cx="1584176" cy="684076"/>
              </a:xfrm>
              <a:prstGeom prst="straightConnector1">
                <a:avLst/>
              </a:prstGeom>
              <a:ln w="31750">
                <a:solidFill>
                  <a:srgbClr val="00923F"/>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Agri-Business</a:t>
            </a:r>
            <a:endParaRPr lang="en-US" dirty="0"/>
          </a:p>
        </p:txBody>
      </p:sp>
      <p:sp>
        <p:nvSpPr>
          <p:cNvPr id="6" name="Content Placeholder 5"/>
          <p:cNvSpPr>
            <a:spLocks noGrp="1"/>
          </p:cNvSpPr>
          <p:nvPr>
            <p:ph idx="1"/>
          </p:nvPr>
        </p:nvSpPr>
        <p:spPr>
          <a:xfrm>
            <a:off x="500034" y="1428736"/>
            <a:ext cx="6016182" cy="4525963"/>
          </a:xfrm>
        </p:spPr>
        <p:txBody>
          <a:bodyPr/>
          <a:lstStyle/>
          <a:p>
            <a:pPr marL="285750" lvl="1" eaLnBrk="1" hangingPunct="1">
              <a:buNone/>
              <a:defRPr/>
            </a:pPr>
            <a:r>
              <a:rPr lang="en-IN" sz="1800" b="1" u="sng" dirty="0" smtClean="0"/>
              <a:t>DFPCL’s Strengths </a:t>
            </a:r>
          </a:p>
          <a:p>
            <a:pPr marL="285750" lvl="1">
              <a:spcBef>
                <a:spcPts val="600"/>
              </a:spcBef>
              <a:defRPr/>
            </a:pPr>
            <a:r>
              <a:rPr lang="en-US" dirty="0" smtClean="0"/>
              <a:t>DFPCL has invested resources in India for production of major fruits such as grapes &amp; banana. The advantages of these two major crops in India are: </a:t>
            </a:r>
          </a:p>
          <a:p>
            <a:pPr marL="825750" lvl="2">
              <a:spcBef>
                <a:spcPts val="600"/>
              </a:spcBef>
              <a:defRPr/>
            </a:pPr>
            <a:r>
              <a:rPr lang="en-US" dirty="0" smtClean="0"/>
              <a:t>Large acreage under these two crops therefore good quantity of fruit is available for marketing </a:t>
            </a:r>
          </a:p>
          <a:p>
            <a:pPr marL="825750" lvl="2">
              <a:spcBef>
                <a:spcPts val="600"/>
              </a:spcBef>
              <a:defRPr/>
            </a:pPr>
            <a:r>
              <a:rPr lang="en-US" dirty="0" smtClean="0"/>
              <a:t>Quality and supply chain is fairly streamlined with packing facilities. </a:t>
            </a:r>
            <a:endParaRPr lang="en-IN" dirty="0" smtClean="0"/>
          </a:p>
          <a:p>
            <a:pPr marL="285750" lvl="1">
              <a:spcBef>
                <a:spcPts val="600"/>
              </a:spcBef>
              <a:defRPr/>
            </a:pPr>
            <a:r>
              <a:rPr lang="en-US" dirty="0" smtClean="0"/>
              <a:t>DFPCL’s next mandate crop is Pomegranate</a:t>
            </a:r>
          </a:p>
          <a:p>
            <a:pPr marL="825750" lvl="2">
              <a:spcBef>
                <a:spcPts val="600"/>
              </a:spcBef>
              <a:defRPr/>
            </a:pPr>
            <a:r>
              <a:rPr lang="en-US" dirty="0" smtClean="0"/>
              <a:t>Pomegranate is grown almost round the year with 90% of the area in Maharashtra – our current location</a:t>
            </a:r>
          </a:p>
          <a:p>
            <a:pPr marL="825750" lvl="2">
              <a:spcBef>
                <a:spcPts val="600"/>
              </a:spcBef>
              <a:defRPr/>
            </a:pPr>
            <a:r>
              <a:rPr lang="en-US" dirty="0" smtClean="0"/>
              <a:t>DFPCL’s agronomists will supervise for production and quality.  </a:t>
            </a:r>
          </a:p>
          <a:p>
            <a:pPr marL="285750" lvl="1">
              <a:spcBef>
                <a:spcPts val="600"/>
              </a:spcBef>
              <a:defRPr/>
            </a:pPr>
            <a:r>
              <a:rPr lang="en-US" dirty="0" smtClean="0"/>
              <a:t>DFPCL’s outreach to major cities for domestic sale of fruits &amp; vegetables</a:t>
            </a:r>
          </a:p>
          <a:p>
            <a:pPr marL="825750" lvl="2">
              <a:spcBef>
                <a:spcPts val="600"/>
              </a:spcBef>
              <a:defRPr/>
            </a:pPr>
            <a:r>
              <a:rPr lang="en-US" dirty="0" smtClean="0"/>
              <a:t>Supply to major super markets as well as into whole sale trade</a:t>
            </a:r>
          </a:p>
          <a:p>
            <a:pPr marL="825750" lvl="2">
              <a:spcBef>
                <a:spcPts val="600"/>
              </a:spcBef>
              <a:defRPr/>
            </a:pPr>
            <a:r>
              <a:rPr lang="en-US" dirty="0" smtClean="0"/>
              <a:t>Proximity to the Middle-East markets as well. </a:t>
            </a:r>
            <a:endParaRPr lang="en-IN" dirty="0" smtClean="0"/>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16</a:t>
            </a:fld>
            <a:endParaRPr lang="en-IN" dirty="0"/>
          </a:p>
        </p:txBody>
      </p:sp>
      <p:pic>
        <p:nvPicPr>
          <p:cNvPr id="5122" name="Picture 2"/>
          <p:cNvPicPr>
            <a:picLocks noChangeAspect="1" noChangeArrowheads="1"/>
          </p:cNvPicPr>
          <p:nvPr/>
        </p:nvPicPr>
        <p:blipFill>
          <a:blip r:embed="rId2" cstate="email"/>
          <a:srcRect/>
          <a:stretch>
            <a:fillRect/>
          </a:stretch>
        </p:blipFill>
        <p:spPr bwMode="auto">
          <a:xfrm>
            <a:off x="6516216" y="2204864"/>
            <a:ext cx="2424422" cy="365675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Agri-Business</a:t>
            </a:r>
            <a:endParaRPr lang="en-US" dirty="0"/>
          </a:p>
        </p:txBody>
      </p:sp>
      <p:sp>
        <p:nvSpPr>
          <p:cNvPr id="6" name="Content Placeholder 5"/>
          <p:cNvSpPr>
            <a:spLocks noGrp="1"/>
          </p:cNvSpPr>
          <p:nvPr>
            <p:ph idx="1"/>
          </p:nvPr>
        </p:nvSpPr>
        <p:spPr>
          <a:xfrm>
            <a:off x="457200" y="1600200"/>
            <a:ext cx="5842992" cy="4525963"/>
          </a:xfrm>
        </p:spPr>
        <p:txBody>
          <a:bodyPr/>
          <a:lstStyle/>
          <a:p>
            <a:pPr marL="285750" lvl="1" eaLnBrk="1" hangingPunct="1">
              <a:buNone/>
              <a:defRPr/>
            </a:pPr>
            <a:r>
              <a:rPr lang="en-IN" b="1" u="sng" dirty="0" smtClean="0"/>
              <a:t>NEW PROJECTS</a:t>
            </a:r>
          </a:p>
          <a:p>
            <a:pPr marL="285750" lvl="1" eaLnBrk="1" hangingPunct="1">
              <a:lnSpc>
                <a:spcPct val="80000"/>
              </a:lnSpc>
              <a:defRPr/>
            </a:pPr>
            <a:r>
              <a:rPr lang="en-IN" dirty="0" smtClean="0"/>
              <a:t>Recently announced two new projects in Agri-business at a total investment of Rs. 415 crores</a:t>
            </a:r>
          </a:p>
          <a:p>
            <a:pPr marL="285750" lvl="1" eaLnBrk="1" hangingPunct="1">
              <a:lnSpc>
                <a:spcPct val="80000"/>
              </a:lnSpc>
              <a:defRPr/>
            </a:pPr>
            <a:endParaRPr lang="en-IN" dirty="0" smtClean="0"/>
          </a:p>
          <a:p>
            <a:pPr marL="285750" lvl="1" eaLnBrk="1" hangingPunct="1">
              <a:lnSpc>
                <a:spcPct val="80000"/>
              </a:lnSpc>
              <a:defRPr/>
            </a:pPr>
            <a:r>
              <a:rPr lang="en-IN" dirty="0" smtClean="0"/>
              <a:t>Capacity augmentation project at Taloja</a:t>
            </a:r>
          </a:p>
          <a:p>
            <a:pPr lvl="2">
              <a:lnSpc>
                <a:spcPct val="80000"/>
              </a:lnSpc>
              <a:defRPr/>
            </a:pPr>
            <a:r>
              <a:rPr lang="en-IN" dirty="0" smtClean="0"/>
              <a:t>Project will more than double the existing capacity  at the integrated fertiliser complex </a:t>
            </a:r>
          </a:p>
          <a:p>
            <a:pPr lvl="2">
              <a:lnSpc>
                <a:spcPct val="80000"/>
              </a:lnSpc>
              <a:defRPr/>
            </a:pPr>
            <a:r>
              <a:rPr lang="en-IN" dirty="0" smtClean="0"/>
              <a:t>Will enhance capacity of NPK grades complex fertilisers from 2,29,000 MTPA to 6,00,000 MTPA</a:t>
            </a:r>
          </a:p>
          <a:p>
            <a:pPr lvl="2">
              <a:lnSpc>
                <a:spcPct val="80000"/>
              </a:lnSpc>
              <a:defRPr/>
            </a:pPr>
            <a:r>
              <a:rPr lang="en-IN" dirty="0" smtClean="0"/>
              <a:t>Company will gain additional flexibility to produce all NP / NPK grades with fortification of micro-nutrients</a:t>
            </a:r>
          </a:p>
          <a:p>
            <a:pPr marL="285750" lvl="1" eaLnBrk="1" hangingPunct="1">
              <a:lnSpc>
                <a:spcPct val="80000"/>
              </a:lnSpc>
              <a:defRPr/>
            </a:pPr>
            <a:endParaRPr lang="en-IN" dirty="0" smtClean="0"/>
          </a:p>
          <a:p>
            <a:pPr marL="285750" lvl="1" eaLnBrk="1" hangingPunct="1">
              <a:lnSpc>
                <a:spcPct val="80000"/>
              </a:lnSpc>
              <a:defRPr/>
            </a:pPr>
            <a:r>
              <a:rPr lang="en-IN" dirty="0" smtClean="0"/>
              <a:t>Greenfield Bentonite Sulphur plant</a:t>
            </a:r>
          </a:p>
          <a:p>
            <a:pPr lvl="2">
              <a:lnSpc>
                <a:spcPct val="80000"/>
              </a:lnSpc>
              <a:defRPr/>
            </a:pPr>
            <a:r>
              <a:rPr lang="en-IN" dirty="0" smtClean="0"/>
              <a:t>New </a:t>
            </a:r>
            <a:r>
              <a:rPr lang="en-IN" dirty="0" err="1" smtClean="0"/>
              <a:t>BenSulf</a:t>
            </a:r>
            <a:r>
              <a:rPr lang="en-IN" dirty="0" smtClean="0"/>
              <a:t> plant at Panipat in Haryana – Northern India</a:t>
            </a:r>
          </a:p>
          <a:p>
            <a:pPr lvl="2">
              <a:lnSpc>
                <a:spcPct val="80000"/>
              </a:lnSpc>
              <a:defRPr/>
            </a:pPr>
            <a:r>
              <a:rPr lang="en-IN" dirty="0" smtClean="0"/>
              <a:t>Plant will produce 32,000 MTPA of </a:t>
            </a:r>
            <a:r>
              <a:rPr lang="en-IN" dirty="0" err="1" smtClean="0"/>
              <a:t>BenSulf</a:t>
            </a:r>
            <a:endParaRPr lang="en-IN" dirty="0" smtClean="0"/>
          </a:p>
          <a:p>
            <a:pPr marL="285750" lvl="1" eaLnBrk="1" hangingPunct="1">
              <a:lnSpc>
                <a:spcPct val="80000"/>
              </a:lnSpc>
              <a:defRPr/>
            </a:pPr>
            <a:endParaRPr lang="en-IN" dirty="0" smtClean="0"/>
          </a:p>
          <a:p>
            <a:pPr marL="285750" lvl="1" eaLnBrk="1" hangingPunct="1">
              <a:lnSpc>
                <a:spcPct val="80000"/>
              </a:lnSpc>
              <a:defRPr/>
            </a:pPr>
            <a:r>
              <a:rPr lang="en-IN" dirty="0" smtClean="0"/>
              <a:t>Both projects are expected to be completed in 30-months from commencement</a:t>
            </a:r>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17</a:t>
            </a:fld>
            <a:endParaRPr lang="en-IN" dirty="0"/>
          </a:p>
        </p:txBody>
      </p:sp>
      <p:pic>
        <p:nvPicPr>
          <p:cNvPr id="7" name="Picture 3"/>
          <p:cNvPicPr>
            <a:picLocks noChangeAspect="1" noChangeArrowheads="1"/>
          </p:cNvPicPr>
          <p:nvPr/>
        </p:nvPicPr>
        <p:blipFill>
          <a:blip r:embed="rId2" cstate="email"/>
          <a:srcRect/>
          <a:stretch>
            <a:fillRect/>
          </a:stretch>
        </p:blipFill>
        <p:spPr bwMode="auto">
          <a:xfrm>
            <a:off x="6444208" y="1844824"/>
            <a:ext cx="2473247" cy="370899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 MINING CHEMICALS</a:t>
            </a:r>
            <a:endParaRPr lang="en-US" dirty="0"/>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18</a:t>
            </a:fld>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Mining Chemicals</a:t>
            </a:r>
            <a:endParaRPr lang="en-IN" dirty="0"/>
          </a:p>
        </p:txBody>
      </p:sp>
      <p:sp>
        <p:nvSpPr>
          <p:cNvPr id="7" name="Content Placeholder 6"/>
          <p:cNvSpPr>
            <a:spLocks noGrp="1"/>
          </p:cNvSpPr>
          <p:nvPr>
            <p:ph idx="1"/>
          </p:nvPr>
        </p:nvSpPr>
        <p:spPr>
          <a:xfrm>
            <a:off x="457200" y="1600200"/>
            <a:ext cx="5626968" cy="4525963"/>
          </a:xfrm>
        </p:spPr>
        <p:txBody>
          <a:bodyPr/>
          <a:lstStyle/>
          <a:p>
            <a:r>
              <a:rPr lang="en-US" b="1" u="sng" dirty="0" smtClean="0"/>
              <a:t>DFPCL’s Business Drivers</a:t>
            </a:r>
          </a:p>
          <a:p>
            <a:pPr lvl="1"/>
            <a:r>
              <a:rPr lang="en-US" dirty="0" smtClean="0"/>
              <a:t>Critical need for power and infrastructure drives overall demand for coal, limestone and iron ore</a:t>
            </a:r>
          </a:p>
          <a:p>
            <a:pPr lvl="1"/>
            <a:endParaRPr lang="en-US" dirty="0" smtClean="0"/>
          </a:p>
          <a:p>
            <a:pPr lvl="1"/>
            <a:r>
              <a:rPr lang="en-US" dirty="0" smtClean="0"/>
              <a:t>India possesses globally significant mineral resources. Mining industry to grow at 7% p.a. for the next 7-10 years</a:t>
            </a:r>
          </a:p>
          <a:p>
            <a:pPr lvl="1"/>
            <a:endParaRPr lang="en-US" dirty="0" smtClean="0"/>
          </a:p>
          <a:p>
            <a:pPr lvl="1"/>
            <a:r>
              <a:rPr lang="en-US" dirty="0" smtClean="0"/>
              <a:t>Demand for coal is projected to increase to 980.5 Mn. tonnes in India’s 12</a:t>
            </a:r>
            <a:r>
              <a:rPr lang="en-US" baseline="30000" dirty="0" smtClean="0"/>
              <a:t>th</a:t>
            </a:r>
            <a:r>
              <a:rPr lang="en-US" dirty="0" smtClean="0"/>
              <a:t> Plan, from around650 Mn. tonnes currently</a:t>
            </a:r>
          </a:p>
          <a:p>
            <a:pPr lvl="1"/>
            <a:endParaRPr lang="en-US" dirty="0" smtClean="0"/>
          </a:p>
          <a:p>
            <a:pPr lvl="1"/>
            <a:r>
              <a:rPr lang="en-US" dirty="0" smtClean="0"/>
              <a:t>Coal sector growth therefore at 7-8% p.a. for the next 10 years. Need to enhance coal production to reduce dependence on import</a:t>
            </a:r>
          </a:p>
          <a:p>
            <a:pPr lvl="1"/>
            <a:endParaRPr lang="en-US" dirty="0" smtClean="0"/>
          </a:p>
          <a:p>
            <a:pPr lvl="1"/>
            <a:r>
              <a:rPr lang="en-US" dirty="0" smtClean="0"/>
              <a:t>12</a:t>
            </a:r>
            <a:r>
              <a:rPr lang="en-US" baseline="30000" dirty="0" smtClean="0"/>
              <a:t>th</a:t>
            </a:r>
            <a:r>
              <a:rPr lang="en-US" dirty="0" smtClean="0"/>
              <a:t> Five Year Plan (2012-17) envisages nearly $1 trillion investment in infrastructure – a key to GDP growth </a:t>
            </a:r>
          </a:p>
          <a:p>
            <a:pPr lvl="1"/>
            <a:endParaRPr lang="en-IN" dirty="0"/>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19</a:t>
            </a:fld>
            <a:endParaRPr lang="en-IN" dirty="0"/>
          </a:p>
        </p:txBody>
      </p:sp>
      <p:pic>
        <p:nvPicPr>
          <p:cNvPr id="6" name="Picture 5" descr="C:\Documents and Settings\nrsathe\Desktop\Corporate\Towers\AN Plant.jpg"/>
          <p:cNvPicPr>
            <a:picLocks noChangeAspect="1" noChangeArrowheads="1"/>
          </p:cNvPicPr>
          <p:nvPr/>
        </p:nvPicPr>
        <p:blipFill>
          <a:blip r:embed="rId2" cstate="print"/>
          <a:srcRect r="15561"/>
          <a:stretch>
            <a:fillRect/>
          </a:stretch>
        </p:blipFill>
        <p:spPr bwMode="auto">
          <a:xfrm>
            <a:off x="6217587" y="1772816"/>
            <a:ext cx="2674893" cy="415746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mir.DFPCLDOMAIN\Desktop\WN8M1201.tif"/>
          <p:cNvPicPr>
            <a:picLocks noChangeAspect="1" noChangeArrowheads="1"/>
          </p:cNvPicPr>
          <p:nvPr/>
        </p:nvPicPr>
        <p:blipFill>
          <a:blip r:embed="rId2" cstate="print"/>
          <a:srcRect/>
          <a:stretch>
            <a:fillRect/>
          </a:stretch>
        </p:blipFill>
        <p:spPr bwMode="auto">
          <a:xfrm>
            <a:off x="958850" y="981075"/>
            <a:ext cx="7358063" cy="48958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Mining Chemicals</a:t>
            </a:r>
            <a:endParaRPr lang="en-US" dirty="0"/>
          </a:p>
        </p:txBody>
      </p:sp>
      <p:sp>
        <p:nvSpPr>
          <p:cNvPr id="6" name="Content Placeholder 5"/>
          <p:cNvSpPr>
            <a:spLocks noGrp="1"/>
          </p:cNvSpPr>
          <p:nvPr>
            <p:ph idx="1"/>
          </p:nvPr>
        </p:nvSpPr>
        <p:spPr>
          <a:xfrm>
            <a:off x="457200" y="1600200"/>
            <a:ext cx="5770984" cy="4525963"/>
          </a:xfrm>
        </p:spPr>
        <p:txBody>
          <a:bodyPr/>
          <a:lstStyle/>
          <a:p>
            <a:pPr marL="285750" lvl="1" eaLnBrk="1" hangingPunct="1">
              <a:buNone/>
              <a:defRPr/>
            </a:pPr>
            <a:r>
              <a:rPr lang="en-US" b="1" u="sng" dirty="0" smtClean="0"/>
              <a:t>DFPCL’s Business Model</a:t>
            </a:r>
          </a:p>
          <a:p>
            <a:pPr marL="285750" lvl="1" eaLnBrk="1" hangingPunct="1">
              <a:defRPr/>
            </a:pPr>
            <a:endParaRPr lang="en-IN" dirty="0" smtClean="0"/>
          </a:p>
          <a:p>
            <a:pPr marL="285750" lvl="1" eaLnBrk="1" hangingPunct="1">
              <a:defRPr/>
            </a:pPr>
            <a:r>
              <a:rPr lang="en-IN" dirty="0" smtClean="0"/>
              <a:t>TAN is a relatively specialised product with customers requiring a high level of service from suppliers</a:t>
            </a:r>
            <a:endParaRPr lang="en-US" dirty="0" smtClean="0"/>
          </a:p>
          <a:p>
            <a:pPr marL="285750" lvl="1" eaLnBrk="1" hangingPunct="1">
              <a:defRPr/>
            </a:pPr>
            <a:endParaRPr lang="en-IN" sz="1000" dirty="0" smtClean="0"/>
          </a:p>
          <a:p>
            <a:pPr marL="285750" lvl="1" eaLnBrk="1" hangingPunct="1">
              <a:defRPr/>
            </a:pPr>
            <a:r>
              <a:rPr lang="en-IN" dirty="0" smtClean="0"/>
              <a:t>DFPCL’s key competitive advantages are based on scale, market penetration and technical services - Therefore a value chain based on value extraction at every key link required:</a:t>
            </a:r>
            <a:endParaRPr lang="en-US" dirty="0" smtClean="0"/>
          </a:p>
          <a:p>
            <a:pPr lvl="2">
              <a:lnSpc>
                <a:spcPct val="80000"/>
              </a:lnSpc>
              <a:defRPr/>
            </a:pPr>
            <a:r>
              <a:rPr lang="en-IN" dirty="0" smtClean="0"/>
              <a:t>Essential Just-In-Time services delivered through strategically placed warehouses and channel partners</a:t>
            </a:r>
            <a:endParaRPr lang="en-US" dirty="0" smtClean="0"/>
          </a:p>
          <a:p>
            <a:pPr lvl="2">
              <a:lnSpc>
                <a:spcPct val="80000"/>
              </a:lnSpc>
              <a:defRPr/>
            </a:pPr>
            <a:r>
              <a:rPr lang="en-IN" dirty="0" smtClean="0"/>
              <a:t>Technical services like down-the-hole technologies</a:t>
            </a:r>
            <a:endParaRPr lang="en-US" dirty="0" smtClean="0"/>
          </a:p>
          <a:p>
            <a:pPr lvl="2">
              <a:lnSpc>
                <a:spcPct val="80000"/>
              </a:lnSpc>
              <a:defRPr/>
            </a:pPr>
            <a:r>
              <a:rPr lang="en-IN" dirty="0" smtClean="0"/>
              <a:t>Bulk Mixing and Delivery equipment based trucks to provide on the spot service</a:t>
            </a:r>
            <a:endParaRPr lang="en-US" dirty="0" smtClean="0"/>
          </a:p>
          <a:p>
            <a:pPr marL="285750" lvl="1" eaLnBrk="1" hangingPunct="1">
              <a:buNone/>
              <a:defRPr/>
            </a:pPr>
            <a:endParaRPr lang="en-US" sz="1000" dirty="0" smtClean="0"/>
          </a:p>
          <a:p>
            <a:pPr marL="285750" lvl="1" eaLnBrk="1" hangingPunct="1">
              <a:defRPr/>
            </a:pPr>
            <a:r>
              <a:rPr lang="en-IN" dirty="0" smtClean="0"/>
              <a:t>Growth path:</a:t>
            </a:r>
            <a:endParaRPr lang="en-US" dirty="0" smtClean="0"/>
          </a:p>
          <a:p>
            <a:pPr lvl="2">
              <a:lnSpc>
                <a:spcPct val="80000"/>
              </a:lnSpc>
              <a:defRPr/>
            </a:pPr>
            <a:r>
              <a:rPr lang="en-IN" dirty="0" smtClean="0"/>
              <a:t>Build technology capabilities to enhance technical services and customer value</a:t>
            </a:r>
            <a:endParaRPr lang="en-US" dirty="0" smtClean="0"/>
          </a:p>
          <a:p>
            <a:pPr lvl="2">
              <a:lnSpc>
                <a:spcPct val="80000"/>
              </a:lnSpc>
              <a:defRPr/>
            </a:pPr>
            <a:r>
              <a:rPr lang="en-IN" dirty="0" smtClean="0"/>
              <a:t>Target gaps in global markets viz. East Asia, Australia, Africa</a:t>
            </a:r>
            <a:endParaRPr lang="en-US" dirty="0" smtClean="0"/>
          </a:p>
          <a:p>
            <a:pPr lvl="2">
              <a:lnSpc>
                <a:spcPct val="80000"/>
              </a:lnSpc>
              <a:defRPr/>
            </a:pPr>
            <a:r>
              <a:rPr lang="en-IN" dirty="0" smtClean="0"/>
              <a:t>Augment scale with capacity expansion close to Indian mining centres</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20</a:t>
            </a:fld>
            <a:endParaRPr lang="en-IN" dirty="0"/>
          </a:p>
        </p:txBody>
      </p:sp>
      <p:pic>
        <p:nvPicPr>
          <p:cNvPr id="7" name="Picture 2"/>
          <p:cNvPicPr>
            <a:picLocks noChangeAspect="1" noChangeArrowheads="1"/>
          </p:cNvPicPr>
          <p:nvPr/>
        </p:nvPicPr>
        <p:blipFill>
          <a:blip r:embed="rId2" cstate="email"/>
          <a:srcRect/>
          <a:stretch>
            <a:fillRect/>
          </a:stretch>
        </p:blipFill>
        <p:spPr bwMode="auto">
          <a:xfrm>
            <a:off x="6286358" y="2276872"/>
            <a:ext cx="2678129" cy="372641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Mining Chemicals</a:t>
            </a:r>
            <a:endParaRPr lang="en-US" dirty="0"/>
          </a:p>
        </p:txBody>
      </p:sp>
      <p:sp>
        <p:nvSpPr>
          <p:cNvPr id="6" name="Content Placeholder 5"/>
          <p:cNvSpPr>
            <a:spLocks noGrp="1"/>
          </p:cNvSpPr>
          <p:nvPr>
            <p:ph idx="1"/>
          </p:nvPr>
        </p:nvSpPr>
        <p:spPr>
          <a:xfrm>
            <a:off x="457200" y="1600200"/>
            <a:ext cx="5698976" cy="4525963"/>
          </a:xfrm>
        </p:spPr>
        <p:txBody>
          <a:bodyPr/>
          <a:lstStyle/>
          <a:p>
            <a:pPr marL="285750" lvl="1" eaLnBrk="1" hangingPunct="1">
              <a:buNone/>
              <a:defRPr/>
            </a:pPr>
            <a:r>
              <a:rPr lang="en-IN" b="1" u="sng" dirty="0" smtClean="0"/>
              <a:t>DFPCL’s Strengths </a:t>
            </a:r>
          </a:p>
          <a:p>
            <a:pPr marL="285750" lvl="1">
              <a:spcBef>
                <a:spcPts val="1800"/>
              </a:spcBef>
              <a:defRPr/>
            </a:pPr>
            <a:r>
              <a:rPr lang="en-IN" dirty="0" smtClean="0"/>
              <a:t>One of the largest producers of TAN in the world and the only producer of explosive grade low density prilled AN</a:t>
            </a:r>
            <a:endParaRPr lang="en-US" dirty="0" smtClean="0"/>
          </a:p>
          <a:p>
            <a:pPr marL="285750" lvl="1" eaLnBrk="1" hangingPunct="1">
              <a:spcBef>
                <a:spcPts val="1800"/>
              </a:spcBef>
              <a:defRPr/>
            </a:pPr>
            <a:r>
              <a:rPr lang="en-IN" dirty="0" smtClean="0"/>
              <a:t>India’s largest TAN complex producing AN Melt, High-density Ammonium Nitrate and Low-Density Ammonium Nitrate</a:t>
            </a:r>
            <a:endParaRPr lang="en-US" dirty="0" smtClean="0"/>
          </a:p>
          <a:p>
            <a:pPr marL="285750" lvl="1" eaLnBrk="1" hangingPunct="1">
              <a:spcBef>
                <a:spcPts val="1800"/>
              </a:spcBef>
              <a:defRPr/>
            </a:pPr>
            <a:r>
              <a:rPr lang="en-IN" dirty="0" smtClean="0"/>
              <a:t>Strong brands and well-entrenched distribution system</a:t>
            </a:r>
            <a:endParaRPr lang="en-US" dirty="0" smtClean="0"/>
          </a:p>
          <a:p>
            <a:pPr marL="285750" lvl="1" eaLnBrk="1" hangingPunct="1">
              <a:spcBef>
                <a:spcPts val="1800"/>
              </a:spcBef>
              <a:defRPr/>
            </a:pPr>
            <a:r>
              <a:rPr lang="en-IN" dirty="0" smtClean="0"/>
              <a:t>World-class quality with domestic scale</a:t>
            </a:r>
            <a:endParaRPr lang="en-US" dirty="0" smtClean="0"/>
          </a:p>
          <a:p>
            <a:pPr marL="285750" lvl="1" eaLnBrk="1" hangingPunct="1">
              <a:spcBef>
                <a:spcPts val="1800"/>
              </a:spcBef>
              <a:defRPr/>
            </a:pPr>
            <a:r>
              <a:rPr lang="en-IN" dirty="0" smtClean="0"/>
              <a:t>Proximity advantage with high competence and ability to provide Just-In-Time technical service knowledge</a:t>
            </a:r>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21</a:t>
            </a:fld>
            <a:endParaRPr lang="en-IN" dirty="0"/>
          </a:p>
        </p:txBody>
      </p:sp>
      <p:pic>
        <p:nvPicPr>
          <p:cNvPr id="7" name="Picture 8" descr="Prilling Tower pic.jpg"/>
          <p:cNvPicPr>
            <a:picLocks noChangeAspect="1"/>
          </p:cNvPicPr>
          <p:nvPr/>
        </p:nvPicPr>
        <p:blipFill>
          <a:blip r:embed="rId2" cstate="print"/>
          <a:srcRect/>
          <a:stretch>
            <a:fillRect/>
          </a:stretch>
        </p:blipFill>
        <p:spPr bwMode="auto">
          <a:xfrm>
            <a:off x="6304423" y="1988840"/>
            <a:ext cx="2631912" cy="38907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 INDUSTRIAL CHEMICALS</a:t>
            </a:r>
            <a:endParaRPr lang="en-US" dirty="0"/>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22</a:t>
            </a:fld>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Industrial Chemicals</a:t>
            </a:r>
            <a:endParaRPr lang="en-US" dirty="0"/>
          </a:p>
        </p:txBody>
      </p:sp>
      <p:sp>
        <p:nvSpPr>
          <p:cNvPr id="6" name="Content Placeholder 5"/>
          <p:cNvSpPr>
            <a:spLocks noGrp="1"/>
          </p:cNvSpPr>
          <p:nvPr>
            <p:ph idx="1"/>
          </p:nvPr>
        </p:nvSpPr>
        <p:spPr>
          <a:xfrm>
            <a:off x="457200" y="1600200"/>
            <a:ext cx="5770984" cy="4525963"/>
          </a:xfrm>
        </p:spPr>
        <p:txBody>
          <a:bodyPr/>
          <a:lstStyle/>
          <a:p>
            <a:pPr marL="285750" lvl="1" eaLnBrk="1" hangingPunct="1">
              <a:buNone/>
              <a:defRPr/>
            </a:pPr>
            <a:r>
              <a:rPr lang="en-US" b="1" u="sng" dirty="0" smtClean="0"/>
              <a:t>DFPCL’s Business Model</a:t>
            </a:r>
          </a:p>
          <a:p>
            <a:pPr marL="285750" lvl="1" eaLnBrk="1" hangingPunct="1">
              <a:defRPr/>
            </a:pPr>
            <a:endParaRPr lang="en-IN" dirty="0" smtClean="0"/>
          </a:p>
          <a:p>
            <a:pPr marL="285750" lvl="1" eaLnBrk="1" hangingPunct="1">
              <a:defRPr/>
            </a:pPr>
            <a:r>
              <a:rPr lang="en-IN" dirty="0" smtClean="0"/>
              <a:t>The primary focus of the Industrial Chemicals business is currently solvents </a:t>
            </a:r>
            <a:endParaRPr lang="en-US" dirty="0" smtClean="0"/>
          </a:p>
          <a:p>
            <a:pPr marL="285750" lvl="1" eaLnBrk="1" hangingPunct="1">
              <a:defRPr/>
            </a:pPr>
            <a:endParaRPr lang="en-IN" dirty="0" smtClean="0"/>
          </a:p>
          <a:p>
            <a:pPr marL="285750" lvl="1" eaLnBrk="1" hangingPunct="1">
              <a:defRPr/>
            </a:pPr>
            <a:r>
              <a:rPr lang="en-IN" dirty="0" smtClean="0"/>
              <a:t>Opportunities arising in high value petrochemical downstream products with similarity to solvents business</a:t>
            </a:r>
            <a:endParaRPr lang="en-US" dirty="0" smtClean="0"/>
          </a:p>
          <a:p>
            <a:pPr marL="285750" lvl="1" eaLnBrk="1" hangingPunct="1">
              <a:defRPr/>
            </a:pPr>
            <a:endParaRPr lang="en-IN" dirty="0" smtClean="0"/>
          </a:p>
          <a:p>
            <a:pPr marL="285750" lvl="1" eaLnBrk="1" hangingPunct="1">
              <a:defRPr/>
            </a:pPr>
            <a:r>
              <a:rPr lang="en-IN" dirty="0" smtClean="0"/>
              <a:t>Diversify its raw material base from ammonia towards petrochemicals with an ultimate focus on high value downstream products</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23</a:t>
            </a:fld>
            <a:endParaRPr lang="en-IN" dirty="0"/>
          </a:p>
        </p:txBody>
      </p:sp>
      <p:pic>
        <p:nvPicPr>
          <p:cNvPr id="7" name="Picture 1" descr="C:\Users\dell\Desktop\Pics\02.jpg"/>
          <p:cNvPicPr>
            <a:picLocks noChangeAspect="1" noChangeArrowheads="1"/>
          </p:cNvPicPr>
          <p:nvPr/>
        </p:nvPicPr>
        <p:blipFill>
          <a:blip r:embed="rId2" cstate="print"/>
          <a:srcRect b="3843"/>
          <a:stretch>
            <a:fillRect/>
          </a:stretch>
        </p:blipFill>
        <p:spPr bwMode="auto">
          <a:xfrm>
            <a:off x="6300192" y="1514120"/>
            <a:ext cx="2694437" cy="42911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Industrial Chemicals</a:t>
            </a:r>
            <a:endParaRPr lang="en-US" dirty="0"/>
          </a:p>
        </p:txBody>
      </p:sp>
      <p:sp>
        <p:nvSpPr>
          <p:cNvPr id="6" name="Content Placeholder 5"/>
          <p:cNvSpPr>
            <a:spLocks noGrp="1"/>
          </p:cNvSpPr>
          <p:nvPr>
            <p:ph idx="1"/>
          </p:nvPr>
        </p:nvSpPr>
        <p:spPr>
          <a:xfrm>
            <a:off x="457200" y="1600200"/>
            <a:ext cx="5770984" cy="4525963"/>
          </a:xfrm>
        </p:spPr>
        <p:txBody>
          <a:bodyPr/>
          <a:lstStyle/>
          <a:p>
            <a:pPr marL="285750" lvl="1" eaLnBrk="1" hangingPunct="1">
              <a:buNone/>
              <a:defRPr/>
            </a:pPr>
            <a:r>
              <a:rPr lang="en-IN" b="1" u="sng" dirty="0" smtClean="0"/>
              <a:t>DFPCL’s Strengths</a:t>
            </a:r>
          </a:p>
          <a:p>
            <a:pPr marL="285750" lvl="1" eaLnBrk="1" hangingPunct="1">
              <a:defRPr/>
            </a:pPr>
            <a:r>
              <a:rPr lang="en-IN" dirty="0" smtClean="0"/>
              <a:t>FDA-licensed products—</a:t>
            </a:r>
            <a:r>
              <a:rPr lang="en-IN" dirty="0" err="1" smtClean="0"/>
              <a:t>Iso</a:t>
            </a:r>
            <a:r>
              <a:rPr lang="en-IN" dirty="0" smtClean="0"/>
              <a:t> </a:t>
            </a:r>
            <a:r>
              <a:rPr lang="en-IN" dirty="0" err="1" smtClean="0"/>
              <a:t>Propyl</a:t>
            </a:r>
            <a:r>
              <a:rPr lang="en-IN" dirty="0" smtClean="0"/>
              <a:t> Alcohol and Nitric Acid with advantages of scale</a:t>
            </a:r>
            <a:endParaRPr lang="en-US" dirty="0" smtClean="0"/>
          </a:p>
          <a:p>
            <a:pPr marL="285750" lvl="1" eaLnBrk="1" hangingPunct="1">
              <a:defRPr/>
            </a:pPr>
            <a:endParaRPr lang="en-IN" sz="1000" dirty="0" smtClean="0"/>
          </a:p>
          <a:p>
            <a:pPr marL="285750" lvl="1" eaLnBrk="1" hangingPunct="1">
              <a:defRPr/>
            </a:pPr>
            <a:r>
              <a:rPr lang="en-IN" dirty="0" smtClean="0"/>
              <a:t>Strong and direct relationship with over 600 Industrial customers in India and globally</a:t>
            </a:r>
          </a:p>
          <a:p>
            <a:pPr marL="285750" lvl="1" eaLnBrk="1" hangingPunct="1">
              <a:buNone/>
              <a:defRPr/>
            </a:pPr>
            <a:endParaRPr lang="en-US" sz="1000" dirty="0" smtClean="0"/>
          </a:p>
          <a:p>
            <a:pPr marL="285750" lvl="1" eaLnBrk="1" hangingPunct="1">
              <a:defRPr/>
            </a:pPr>
            <a:r>
              <a:rPr lang="en-IN" dirty="0" smtClean="0"/>
              <a:t>Strong distribution network – over 50 channel partners across India and exports to 30+ countries globally</a:t>
            </a:r>
          </a:p>
          <a:p>
            <a:pPr marL="285750" lvl="1" eaLnBrk="1" hangingPunct="1">
              <a:defRPr/>
            </a:pPr>
            <a:endParaRPr lang="en-US" sz="1000" dirty="0" smtClean="0"/>
          </a:p>
          <a:p>
            <a:pPr marL="285750" lvl="1" eaLnBrk="1" hangingPunct="1">
              <a:defRPr/>
            </a:pPr>
            <a:r>
              <a:rPr lang="en-IN" dirty="0" smtClean="0"/>
              <a:t>Sales Teams comprising chemical engineers committed to technical support</a:t>
            </a:r>
          </a:p>
          <a:p>
            <a:pPr marL="285750" lvl="1" eaLnBrk="1" hangingPunct="1">
              <a:defRPr/>
            </a:pPr>
            <a:endParaRPr lang="en-US" sz="1000" dirty="0" smtClean="0"/>
          </a:p>
          <a:p>
            <a:pPr marL="285750" lvl="1" eaLnBrk="1" hangingPunct="1">
              <a:defRPr/>
            </a:pPr>
            <a:r>
              <a:rPr lang="en-IN" dirty="0" smtClean="0"/>
              <a:t>Strong entry barriers to business derived from scale and services</a:t>
            </a:r>
          </a:p>
          <a:p>
            <a:pPr marL="285750" lvl="1" eaLnBrk="1" hangingPunct="1">
              <a:defRPr/>
            </a:pPr>
            <a:endParaRPr lang="en-US" sz="1000" dirty="0" smtClean="0"/>
          </a:p>
          <a:p>
            <a:pPr marL="285750" lvl="1" eaLnBrk="1" hangingPunct="1">
              <a:defRPr/>
            </a:pPr>
            <a:r>
              <a:rPr lang="en-IN" dirty="0" smtClean="0"/>
              <a:t>One of the few global players with Nitric Acid supply facility in </a:t>
            </a:r>
            <a:r>
              <a:rPr lang="en-IN" dirty="0" err="1" smtClean="0"/>
              <a:t>carbuoys</a:t>
            </a:r>
            <a:r>
              <a:rPr lang="en-IN" dirty="0" smtClean="0"/>
              <a:t> and drums</a:t>
            </a:r>
            <a:endParaRPr lang="en-US" dirty="0" smtClean="0"/>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24</a:t>
            </a:fld>
            <a:endParaRPr lang="en-IN" dirty="0"/>
          </a:p>
        </p:txBody>
      </p:sp>
      <p:pic>
        <p:nvPicPr>
          <p:cNvPr id="7" name="Picture 2"/>
          <p:cNvPicPr>
            <a:picLocks noChangeAspect="1" noChangeArrowheads="1"/>
          </p:cNvPicPr>
          <p:nvPr/>
        </p:nvPicPr>
        <p:blipFill>
          <a:blip r:embed="rId2" cstate="print"/>
          <a:srcRect/>
          <a:stretch>
            <a:fillRect/>
          </a:stretch>
        </p:blipFill>
        <p:spPr bwMode="auto">
          <a:xfrm>
            <a:off x="6300192" y="1916832"/>
            <a:ext cx="2732460" cy="409869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People at the helm</a:t>
            </a:r>
            <a:endParaRPr lang="en-US" dirty="0"/>
          </a:p>
        </p:txBody>
      </p:sp>
      <p:sp>
        <p:nvSpPr>
          <p:cNvPr id="5" name="Slide Number Placeholder 4"/>
          <p:cNvSpPr>
            <a:spLocks noGrp="1"/>
          </p:cNvSpPr>
          <p:nvPr>
            <p:ph type="sldNum" sz="quarter" idx="12"/>
          </p:nvPr>
        </p:nvSpPr>
        <p:spPr/>
        <p:txBody>
          <a:bodyPr/>
          <a:lstStyle/>
          <a:p>
            <a:pPr>
              <a:defRPr/>
            </a:pPr>
            <a:fld id="{E1F25B62-41CE-4A4B-8932-E86675A00F11}" type="slidenum">
              <a:rPr lang="en-IN" smtClean="0"/>
              <a:pPr>
                <a:defRPr/>
              </a:pPr>
              <a:t>25</a:t>
            </a:fld>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pPr eaLnBrk="1" hangingPunct="1"/>
            <a:r>
              <a:rPr lang="en-US" dirty="0" smtClean="0"/>
              <a:t>People at the Helm</a:t>
            </a:r>
            <a:endParaRPr lang="en-IN" dirty="0" smtClean="0"/>
          </a:p>
        </p:txBody>
      </p:sp>
      <p:sp>
        <p:nvSpPr>
          <p:cNvPr id="16387" name="Content Placeholder 4"/>
          <p:cNvSpPr>
            <a:spLocks noGrp="1"/>
          </p:cNvSpPr>
          <p:nvPr>
            <p:ph idx="1"/>
          </p:nvPr>
        </p:nvSpPr>
        <p:spPr>
          <a:xfrm>
            <a:off x="3059113" y="1600200"/>
            <a:ext cx="5627687" cy="4525963"/>
          </a:xfrm>
        </p:spPr>
        <p:txBody>
          <a:bodyPr/>
          <a:lstStyle/>
          <a:p>
            <a:pPr lvl="1" eaLnBrk="1" hangingPunct="1"/>
            <a:r>
              <a:rPr lang="en-US" sz="1400" b="1" dirty="0" smtClean="0"/>
              <a:t>Mr. Sailesh C. Mehta, </a:t>
            </a:r>
            <a:r>
              <a:rPr lang="en-US" sz="1400" i="1" dirty="0" smtClean="0"/>
              <a:t>Chairman and Managing Director - DFPCL</a:t>
            </a:r>
          </a:p>
          <a:p>
            <a:pPr lvl="1" algn="just" eaLnBrk="1" fontAlgn="auto" hangingPunct="1">
              <a:lnSpc>
                <a:spcPct val="90000"/>
              </a:lnSpc>
              <a:spcAft>
                <a:spcPts val="0"/>
              </a:spcAft>
              <a:buNone/>
              <a:defRPr/>
            </a:pPr>
            <a:r>
              <a:rPr lang="en-US" sz="1300" dirty="0" smtClean="0"/>
              <a:t>Under his leadership, the Company has emerged among the world’s top five manufacturers of Technical Ammonium Nitrate, Asia’s leading manufacturer of Nitric Acid and a domestic market leader in several fertilisers and crop nutrients, and chemicals including Iso-Propyl Alcohol (IPA), Ammonium Nitro Phosphate and Bentonite sulphur. DFPCL is ranked no. 3 among chemical companies in India by Dun &amp; Bradstreet. </a:t>
            </a:r>
            <a:endParaRPr lang="en-IN" sz="1300" dirty="0" smtClean="0"/>
          </a:p>
          <a:p>
            <a:pPr lvl="1" algn="just" eaLnBrk="1" fontAlgn="auto" hangingPunct="1">
              <a:lnSpc>
                <a:spcPct val="90000"/>
              </a:lnSpc>
              <a:spcBef>
                <a:spcPts val="600"/>
              </a:spcBef>
              <a:spcAft>
                <a:spcPts val="0"/>
              </a:spcAft>
              <a:buNone/>
              <a:defRPr/>
            </a:pPr>
            <a:r>
              <a:rPr lang="en-US" sz="1300" dirty="0" smtClean="0"/>
              <a:t>DFPCL is now foraying into marketing fruits and vegetables globally through a carefully managed vertically integrated business model that links the farm productivity, product quality and consumer needs intimately. </a:t>
            </a:r>
            <a:endParaRPr lang="en-IN" sz="1300" dirty="0" smtClean="0"/>
          </a:p>
          <a:p>
            <a:pPr lvl="1" algn="just" eaLnBrk="1" fontAlgn="auto" hangingPunct="1">
              <a:lnSpc>
                <a:spcPct val="90000"/>
              </a:lnSpc>
              <a:spcBef>
                <a:spcPts val="600"/>
              </a:spcBef>
              <a:spcAft>
                <a:spcPts val="0"/>
              </a:spcAft>
              <a:buNone/>
              <a:defRPr/>
            </a:pPr>
            <a:r>
              <a:rPr lang="en-US" sz="1300" dirty="0" smtClean="0"/>
              <a:t>Mr. Mehta took over as the Company’s Managing Director in 2002, was appointed Vice Chairman in 2005 and elevated as Chairman in October 2012. His involvement with the Company extends over two decades when he first started work on its manufacturing operations following his management degree from Texas, USA. He then oversaw the expansion of the Company from an ammonia manufacturer to a multi-product market leader spanning fertilisers and petrochemicals from natural gas. </a:t>
            </a:r>
            <a:endParaRPr lang="en-IN" sz="1300" dirty="0" smtClean="0"/>
          </a:p>
          <a:p>
            <a:pPr lvl="1" algn="just" fontAlgn="auto">
              <a:lnSpc>
                <a:spcPct val="90000"/>
              </a:lnSpc>
              <a:spcBef>
                <a:spcPts val="600"/>
              </a:spcBef>
              <a:spcAft>
                <a:spcPts val="0"/>
              </a:spcAft>
              <a:buNone/>
              <a:defRPr/>
            </a:pPr>
            <a:r>
              <a:rPr lang="en-US" sz="1300" dirty="0" smtClean="0"/>
              <a:t>Mr. Mehta is reckoned among the thought leaders in the Indian Agri-business sector with his focus on improving nutrient management and farm economics in India. He has for several years been among the top-office bearers of the Fertilisers Association of India and has been keenly associated with the International Fertiliser Association.</a:t>
            </a:r>
            <a:endParaRPr lang="en-IN" sz="1300" dirty="0" smtClean="0"/>
          </a:p>
          <a:p>
            <a:pPr lvl="1" eaLnBrk="1" hangingPunct="1">
              <a:buFont typeface="Wingdings" pitchFamily="2" charset="2"/>
              <a:buNone/>
            </a:pPr>
            <a:endParaRPr lang="en-IN" dirty="0" smtClean="0"/>
          </a:p>
        </p:txBody>
      </p:sp>
      <p:pic>
        <p:nvPicPr>
          <p:cNvPr id="14340" name="Picture 2"/>
          <p:cNvPicPr>
            <a:picLocks noChangeAspect="1" noChangeArrowheads="1"/>
          </p:cNvPicPr>
          <p:nvPr/>
        </p:nvPicPr>
        <p:blipFill>
          <a:blip r:embed="rId2" cstate="print"/>
          <a:srcRect/>
          <a:stretch>
            <a:fillRect/>
          </a:stretch>
        </p:blipFill>
        <p:spPr bwMode="auto">
          <a:xfrm>
            <a:off x="266645" y="1772791"/>
            <a:ext cx="2640068" cy="410448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People at the Helm</a:t>
            </a:r>
            <a:endParaRPr lang="en-IN" dirty="0"/>
          </a:p>
        </p:txBody>
      </p:sp>
      <p:sp>
        <p:nvSpPr>
          <p:cNvPr id="6" name="Content Placeholder 5"/>
          <p:cNvSpPr>
            <a:spLocks noGrp="1"/>
          </p:cNvSpPr>
          <p:nvPr>
            <p:ph idx="1"/>
          </p:nvPr>
        </p:nvSpPr>
        <p:spPr>
          <a:xfrm>
            <a:off x="3059832" y="1600200"/>
            <a:ext cx="5626968" cy="4525963"/>
          </a:xfrm>
        </p:spPr>
        <p:txBody>
          <a:bodyPr/>
          <a:lstStyle/>
          <a:p>
            <a:pPr lvl="1"/>
            <a:r>
              <a:rPr lang="en-US" sz="1400" b="1" dirty="0" smtClean="0"/>
              <a:t>Mr. Partha Bhattacharyya,</a:t>
            </a:r>
            <a:r>
              <a:rPr lang="en-US" sz="1400" dirty="0" smtClean="0"/>
              <a:t> </a:t>
            </a:r>
            <a:r>
              <a:rPr lang="en-US" sz="1400" i="1" dirty="0" smtClean="0"/>
              <a:t>Executive Director – DFPCL </a:t>
            </a:r>
          </a:p>
          <a:p>
            <a:pPr lvl="1" algn="just">
              <a:spcBef>
                <a:spcPts val="300"/>
              </a:spcBef>
              <a:buNone/>
            </a:pPr>
            <a:r>
              <a:rPr lang="en-US" sz="1350" dirty="0" smtClean="0"/>
              <a:t>With over 35 years of experience across some of the most challenging industrial sectors in the nation, Mr. Partha Bhattacharyya brings with him extensive business knowledge, global financial insight and management expertise, which will be leveraged to drive efficiency and growth across all the key sectors at DFPCL.</a:t>
            </a:r>
          </a:p>
          <a:p>
            <a:pPr lvl="1" algn="just">
              <a:spcBef>
                <a:spcPts val="300"/>
              </a:spcBef>
              <a:buNone/>
            </a:pPr>
            <a:r>
              <a:rPr lang="en-US" sz="1350" dirty="0" smtClean="0"/>
              <a:t>Mr. Bhattacharyya joined Coal India Ltd. (CIL) as a Management Trainee in 1977 and ascended to become Chairman and Managing Director in 2006 and continued till February 2011. During his tenure, CIL became Miniratna in 2007, Navratna in 2008 and Maharatna in 2011.  He spearheaded the CIL IPO, the largest IPO in Indian Capital Market so far. Prior to joining DFPCL, Mr. Bhattacharyya led the Haldia Petrochemicals Ltd. team as Managing Director and will now lead all operations and growth teams at DFPCL.</a:t>
            </a:r>
          </a:p>
          <a:p>
            <a:pPr lvl="1" algn="just">
              <a:spcBef>
                <a:spcPts val="300"/>
              </a:spcBef>
              <a:buNone/>
            </a:pPr>
            <a:r>
              <a:rPr lang="en-US" sz="1350" dirty="0" smtClean="0"/>
              <a:t>Having graduated with a Masters (Physics) from </a:t>
            </a:r>
            <a:r>
              <a:rPr lang="en-US" sz="1350" dirty="0" err="1" smtClean="0"/>
              <a:t>Jadavpur</a:t>
            </a:r>
            <a:r>
              <a:rPr lang="en-US" sz="1350" dirty="0" smtClean="0"/>
              <a:t> University, Mr. Bhattacharyya has also completed a programme on Investment Appraisal and Management from the Harvard University and Advanced Management Program from Cambridge University. He is an FCMA and fellow of World Academy of Productivity Sciences. He has been recognized by Forbes Magazine as the ‘High Achiever of the Year 2010’ and has received numerous awards from the Govt. of India. He is also the recipient of the CEPM-PMA Honorary Fellowship Award.</a:t>
            </a:r>
            <a:endParaRPr lang="en-IN" sz="1350" dirty="0"/>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27</a:t>
            </a:fld>
            <a:endParaRPr lang="en-IN" dirty="0"/>
          </a:p>
        </p:txBody>
      </p:sp>
      <p:pic>
        <p:nvPicPr>
          <p:cNvPr id="9" name="Picture 8" descr="Untitled.jpg"/>
          <p:cNvPicPr>
            <a:picLocks noChangeAspect="1"/>
          </p:cNvPicPr>
          <p:nvPr/>
        </p:nvPicPr>
        <p:blipFill>
          <a:blip r:embed="rId2" cstate="print"/>
          <a:srcRect l="2582" t="1724" r="1885" b="1724"/>
          <a:stretch>
            <a:fillRect/>
          </a:stretch>
        </p:blipFill>
        <p:spPr>
          <a:xfrm>
            <a:off x="251520" y="1700808"/>
            <a:ext cx="2664296" cy="403244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hangingPunct="1"/>
            <a:r>
              <a:rPr lang="en-US" dirty="0" smtClean="0"/>
              <a:t>People at the Helm</a:t>
            </a:r>
            <a:endParaRPr lang="en-IN" dirty="0" smtClean="0"/>
          </a:p>
        </p:txBody>
      </p:sp>
      <p:sp>
        <p:nvSpPr>
          <p:cNvPr id="17411" name="Content Placeholder 5"/>
          <p:cNvSpPr>
            <a:spLocks noGrp="1"/>
          </p:cNvSpPr>
          <p:nvPr>
            <p:ph idx="1"/>
          </p:nvPr>
        </p:nvSpPr>
        <p:spPr/>
        <p:txBody>
          <a:bodyPr/>
          <a:lstStyle/>
          <a:p>
            <a:pPr marL="0" eaLnBrk="1" hangingPunct="1">
              <a:buFont typeface="Arial" charset="0"/>
              <a:buNone/>
            </a:pPr>
            <a:r>
              <a:rPr lang="en-US" sz="1800" dirty="0" smtClean="0"/>
              <a:t>The day-to-day activities and decision making at DFPCL is managed by a competent group of Internal Board members, who bring with them a multi-faceted storehouse of knowledge and expertise. The Internal Board Members include:</a:t>
            </a:r>
          </a:p>
          <a:p>
            <a:pPr marL="0" eaLnBrk="1" hangingPunct="1">
              <a:buFont typeface="Arial" charset="0"/>
              <a:buNone/>
            </a:pPr>
            <a:endParaRPr lang="en-US" sz="800" dirty="0" smtClean="0"/>
          </a:p>
          <a:p>
            <a:pPr lvl="1">
              <a:lnSpc>
                <a:spcPct val="150000"/>
              </a:lnSpc>
            </a:pPr>
            <a:r>
              <a:rPr lang="en-US" dirty="0"/>
              <a:t>Mr. Somnath Patil, </a:t>
            </a:r>
            <a:r>
              <a:rPr lang="en-US" i="1" dirty="0"/>
              <a:t>President and CFO</a:t>
            </a:r>
          </a:p>
          <a:p>
            <a:pPr lvl="1">
              <a:lnSpc>
                <a:spcPct val="150000"/>
              </a:lnSpc>
            </a:pPr>
            <a:r>
              <a:rPr lang="en-US" dirty="0"/>
              <a:t>Mr. Guy </a:t>
            </a:r>
            <a:r>
              <a:rPr lang="en-US" dirty="0" err="1"/>
              <a:t>Goves</a:t>
            </a:r>
            <a:r>
              <a:rPr lang="en-US" dirty="0"/>
              <a:t>, </a:t>
            </a:r>
            <a:r>
              <a:rPr lang="en-US" i="1" dirty="0"/>
              <a:t>President – Agri-business &amp; Farming Solutions</a:t>
            </a:r>
          </a:p>
          <a:p>
            <a:pPr lvl="1" eaLnBrk="1" hangingPunct="1">
              <a:lnSpc>
                <a:spcPct val="150000"/>
              </a:lnSpc>
            </a:pPr>
            <a:r>
              <a:rPr lang="en-US" dirty="0" smtClean="0"/>
              <a:t>Mr. Carl Anders Lindgren, </a:t>
            </a:r>
            <a:r>
              <a:rPr lang="en-US" i="1" dirty="0" smtClean="0"/>
              <a:t>President &amp; Technical Advisor - TAN</a:t>
            </a:r>
          </a:p>
          <a:p>
            <a:pPr lvl="1">
              <a:lnSpc>
                <a:spcPct val="150000"/>
              </a:lnSpc>
            </a:pPr>
            <a:r>
              <a:rPr lang="en-US" dirty="0" smtClean="0"/>
              <a:t>Mr. </a:t>
            </a:r>
            <a:r>
              <a:rPr lang="en-US" dirty="0" err="1" smtClean="0"/>
              <a:t>Alok</a:t>
            </a:r>
            <a:r>
              <a:rPr lang="en-US" dirty="0" smtClean="0"/>
              <a:t> </a:t>
            </a:r>
            <a:r>
              <a:rPr lang="en-US" dirty="0" err="1" smtClean="0"/>
              <a:t>Goel</a:t>
            </a:r>
            <a:r>
              <a:rPr lang="en-US" dirty="0" smtClean="0"/>
              <a:t>,, </a:t>
            </a:r>
            <a:r>
              <a:rPr lang="en-US" i="1" dirty="0"/>
              <a:t>President – Chemicals</a:t>
            </a:r>
          </a:p>
          <a:p>
            <a:pPr lvl="1" eaLnBrk="1" hangingPunct="1">
              <a:lnSpc>
                <a:spcPct val="150000"/>
              </a:lnSpc>
            </a:pPr>
            <a:r>
              <a:rPr lang="en-US" dirty="0" smtClean="0"/>
              <a:t>Mr. Pandurang Landge, </a:t>
            </a:r>
            <a:r>
              <a:rPr lang="en-US" i="1" dirty="0" smtClean="0"/>
              <a:t>President – Projects</a:t>
            </a:r>
          </a:p>
          <a:p>
            <a:pPr lvl="1" eaLnBrk="1" hangingPunct="1">
              <a:lnSpc>
                <a:spcPct val="150000"/>
              </a:lnSpc>
            </a:pPr>
            <a:r>
              <a:rPr lang="en-US" dirty="0" smtClean="0"/>
              <a:t>Mr. </a:t>
            </a:r>
            <a:r>
              <a:rPr lang="en-US" dirty="0" err="1" smtClean="0"/>
              <a:t>Naresh</a:t>
            </a:r>
            <a:r>
              <a:rPr lang="en-US" dirty="0" smtClean="0"/>
              <a:t> </a:t>
            </a:r>
            <a:r>
              <a:rPr lang="en-US" dirty="0" err="1" smtClean="0"/>
              <a:t>Pinisetti</a:t>
            </a:r>
            <a:r>
              <a:rPr lang="en-US" dirty="0" smtClean="0"/>
              <a:t>, </a:t>
            </a:r>
            <a:r>
              <a:rPr lang="en-US" i="1" dirty="0" smtClean="0"/>
              <a:t>President – HR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Company Financials</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US" dirty="0" smtClean="0"/>
              <a:t>Table of Contents</a:t>
            </a:r>
            <a:endParaRPr lang="en-IN" dirty="0" smtClean="0"/>
          </a:p>
        </p:txBody>
      </p:sp>
      <p:sp>
        <p:nvSpPr>
          <p:cNvPr id="6147" name="Content Placeholder 5"/>
          <p:cNvSpPr>
            <a:spLocks noGrp="1"/>
          </p:cNvSpPr>
          <p:nvPr>
            <p:ph idx="1"/>
          </p:nvPr>
        </p:nvSpPr>
        <p:spPr/>
        <p:txBody>
          <a:bodyPr/>
          <a:lstStyle/>
          <a:p>
            <a:pPr lvl="1" indent="-231775" eaLnBrk="1" hangingPunct="1">
              <a:lnSpc>
                <a:spcPct val="125000"/>
              </a:lnSpc>
            </a:pPr>
            <a:r>
              <a:rPr lang="en-GB" dirty="0" smtClean="0"/>
              <a:t>About Us</a:t>
            </a:r>
          </a:p>
          <a:p>
            <a:pPr lvl="1" indent="-231775" eaLnBrk="1" hangingPunct="1">
              <a:lnSpc>
                <a:spcPct val="125000"/>
              </a:lnSpc>
            </a:pPr>
            <a:endParaRPr lang="en-GB" dirty="0" smtClean="0"/>
          </a:p>
          <a:p>
            <a:pPr lvl="1" indent="-231775" eaLnBrk="1" hangingPunct="1">
              <a:lnSpc>
                <a:spcPct val="125000"/>
              </a:lnSpc>
            </a:pPr>
            <a:r>
              <a:rPr lang="en-GB" dirty="0" smtClean="0"/>
              <a:t>Product Information</a:t>
            </a:r>
          </a:p>
          <a:p>
            <a:pPr lvl="1" indent="-231775" eaLnBrk="1" hangingPunct="1">
              <a:lnSpc>
                <a:spcPct val="125000"/>
              </a:lnSpc>
            </a:pPr>
            <a:endParaRPr lang="en-GB" dirty="0" smtClean="0"/>
          </a:p>
          <a:p>
            <a:pPr lvl="1" indent="-231775">
              <a:lnSpc>
                <a:spcPct val="125000"/>
              </a:lnSpc>
            </a:pPr>
            <a:r>
              <a:rPr lang="en-GB" dirty="0" smtClean="0"/>
              <a:t>Plant Capacities &amp; Technology</a:t>
            </a:r>
          </a:p>
          <a:p>
            <a:pPr lvl="1" indent="-231775" eaLnBrk="1" hangingPunct="1">
              <a:lnSpc>
                <a:spcPct val="125000"/>
              </a:lnSpc>
            </a:pPr>
            <a:endParaRPr lang="en-GB" dirty="0" smtClean="0"/>
          </a:p>
          <a:p>
            <a:pPr lvl="1" indent="-231775" eaLnBrk="1" hangingPunct="1">
              <a:lnSpc>
                <a:spcPct val="125000"/>
              </a:lnSpc>
            </a:pPr>
            <a:r>
              <a:rPr lang="en-GB" dirty="0" smtClean="0"/>
              <a:t>Company Strengths</a:t>
            </a:r>
          </a:p>
          <a:p>
            <a:pPr lvl="1" indent="-231775" eaLnBrk="1" hangingPunct="1">
              <a:lnSpc>
                <a:spcPct val="125000"/>
              </a:lnSpc>
            </a:pPr>
            <a:endParaRPr lang="en-US" dirty="0" smtClean="0"/>
          </a:p>
          <a:p>
            <a:pPr lvl="1" indent="-231775" eaLnBrk="1" hangingPunct="1">
              <a:lnSpc>
                <a:spcPct val="125000"/>
              </a:lnSpc>
            </a:pPr>
            <a:r>
              <a:rPr lang="en-US" dirty="0" smtClean="0"/>
              <a:t>People at the helm</a:t>
            </a:r>
          </a:p>
          <a:p>
            <a:pPr lvl="1" indent="-231775" eaLnBrk="1" hangingPunct="1">
              <a:lnSpc>
                <a:spcPct val="125000"/>
              </a:lnSpc>
            </a:pPr>
            <a:endParaRPr lang="en-US" dirty="0" smtClean="0"/>
          </a:p>
          <a:p>
            <a:pPr lvl="1" indent="-231775" eaLnBrk="1" hangingPunct="1">
              <a:lnSpc>
                <a:spcPct val="125000"/>
              </a:lnSpc>
            </a:pPr>
            <a:r>
              <a:rPr lang="en-US" dirty="0" smtClean="0"/>
              <a:t>Company financials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0"/>
          <p:cNvSpPr>
            <a:spLocks noGrp="1"/>
          </p:cNvSpPr>
          <p:nvPr>
            <p:ph type="title"/>
          </p:nvPr>
        </p:nvSpPr>
        <p:spPr/>
        <p:txBody>
          <a:bodyPr/>
          <a:lstStyle/>
          <a:p>
            <a:pPr eaLnBrk="1" hangingPunct="1"/>
            <a:r>
              <a:rPr lang="en-IN" dirty="0" smtClean="0"/>
              <a:t>Income from Operations</a:t>
            </a:r>
            <a:br>
              <a:rPr lang="en-IN" dirty="0" smtClean="0"/>
            </a:br>
            <a:r>
              <a:rPr lang="en-IN" dirty="0" smtClean="0"/>
              <a:t>Q2</a:t>
            </a:r>
            <a:r>
              <a:rPr lang="en-IN" dirty="0" smtClean="0">
                <a:cs typeface="Times New Roman" pitchFamily="18" charset="0"/>
              </a:rPr>
              <a:t>FY15</a:t>
            </a:r>
            <a:endParaRPr lang="en-US" dirty="0" smtClean="0"/>
          </a:p>
        </p:txBody>
      </p:sp>
      <p:sp>
        <p:nvSpPr>
          <p:cNvPr id="3" name="Slide Number Placeholder 2"/>
          <p:cNvSpPr>
            <a:spLocks noGrp="1"/>
          </p:cNvSpPr>
          <p:nvPr>
            <p:ph type="sldNum" sz="quarter" idx="12"/>
          </p:nvPr>
        </p:nvSpPr>
        <p:spPr/>
        <p:txBody>
          <a:bodyPr/>
          <a:lstStyle/>
          <a:p>
            <a:pPr>
              <a:defRPr/>
            </a:pPr>
            <a:fld id="{669B8C1C-D9DE-461F-8FB9-BD221F95B8F6}" type="slidenum">
              <a:rPr lang="en-IN"/>
              <a:pPr>
                <a:defRPr/>
              </a:pPr>
              <a:t>30</a:t>
            </a:fld>
            <a:endParaRPr lang="en-IN" dirty="0"/>
          </a:p>
        </p:txBody>
      </p:sp>
      <p:sp>
        <p:nvSpPr>
          <p:cNvPr id="23620" name="TextBox 7"/>
          <p:cNvSpPr txBox="1">
            <a:spLocks noChangeArrowheads="1"/>
          </p:cNvSpPr>
          <p:nvPr/>
        </p:nvSpPr>
        <p:spPr bwMode="auto">
          <a:xfrm>
            <a:off x="7308304" y="2204864"/>
            <a:ext cx="1214442" cy="261610"/>
          </a:xfrm>
          <a:prstGeom prst="rect">
            <a:avLst/>
          </a:prstGeom>
          <a:noFill/>
          <a:ln w="9525">
            <a:noFill/>
            <a:miter lim="800000"/>
            <a:headEnd/>
            <a:tailEnd/>
          </a:ln>
        </p:spPr>
        <p:txBody>
          <a:bodyPr wrap="square">
            <a:spAutoFit/>
          </a:bodyPr>
          <a:lstStyle/>
          <a:p>
            <a:pPr algn="r"/>
            <a:r>
              <a:rPr lang="en-US" sz="1100" i="1" dirty="0" smtClean="0"/>
              <a:t>INR in Crores</a:t>
            </a:r>
            <a:endParaRPr lang="en-US" sz="1100" i="1" dirty="0"/>
          </a:p>
        </p:txBody>
      </p:sp>
      <p:graphicFrame>
        <p:nvGraphicFramePr>
          <p:cNvPr id="6" name="Table 5"/>
          <p:cNvGraphicFramePr>
            <a:graphicFrameLocks noGrp="1"/>
          </p:cNvGraphicFramePr>
          <p:nvPr/>
        </p:nvGraphicFramePr>
        <p:xfrm>
          <a:off x="683568" y="2492896"/>
          <a:ext cx="7488832" cy="1728191"/>
        </p:xfrm>
        <a:graphic>
          <a:graphicData uri="http://schemas.openxmlformats.org/drawingml/2006/table">
            <a:tbl>
              <a:tblPr/>
              <a:tblGrid>
                <a:gridCol w="2604811"/>
                <a:gridCol w="1058205"/>
                <a:gridCol w="1465206"/>
                <a:gridCol w="1139605"/>
                <a:gridCol w="1221005"/>
              </a:tblGrid>
              <a:tr h="657730">
                <a:tc>
                  <a:txBody>
                    <a:bodyPr/>
                    <a:lstStyle/>
                    <a:p>
                      <a:pPr algn="l" fontAlgn="t"/>
                      <a:r>
                        <a:rPr lang="en-IN" sz="1600" b="1" i="0" u="none" strike="noStrike" dirty="0">
                          <a:solidFill>
                            <a:srgbClr val="FFFFFF"/>
                          </a:solidFill>
                          <a:latin typeface="Calibri"/>
                        </a:rPr>
                        <a:t> </a:t>
                      </a:r>
                    </a:p>
                  </a:txBody>
                  <a:tcPr marL="11941" marR="11941"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55563"/>
                    </a:solidFill>
                  </a:tcPr>
                </a:tc>
                <a:tc>
                  <a:txBody>
                    <a:bodyPr/>
                    <a:lstStyle/>
                    <a:p>
                      <a:pPr algn="ctr" rtl="0" fontAlgn="t"/>
                      <a:r>
                        <a:rPr lang="en-IN" sz="1600" b="1" i="0" u="none" strike="noStrike" dirty="0" smtClean="0">
                          <a:solidFill>
                            <a:srgbClr val="FFFFFF"/>
                          </a:solidFill>
                          <a:latin typeface="Calibri"/>
                        </a:rPr>
                        <a:t>Q2 </a:t>
                      </a:r>
                      <a:r>
                        <a:rPr lang="en-IN" sz="1600" b="1" i="0" u="none" strike="noStrike" dirty="0">
                          <a:solidFill>
                            <a:srgbClr val="FFFFFF"/>
                          </a:solidFill>
                          <a:latin typeface="Calibri"/>
                        </a:rPr>
                        <a:t>FY </a:t>
                      </a:r>
                      <a:r>
                        <a:rPr lang="en-IN" sz="1600" b="1" i="0" u="none" strike="noStrike" dirty="0" smtClean="0">
                          <a:solidFill>
                            <a:srgbClr val="FFFFFF"/>
                          </a:solidFill>
                          <a:latin typeface="Calibri"/>
                        </a:rPr>
                        <a:t>15</a:t>
                      </a:r>
                      <a:endParaRPr lang="en-IN" sz="1600" b="1" i="0" u="none" strike="noStrike" dirty="0">
                        <a:solidFill>
                          <a:srgbClr val="FFFFFF"/>
                        </a:solidFill>
                        <a:latin typeface="Calibri"/>
                      </a:endParaRPr>
                    </a:p>
                  </a:txBody>
                  <a:tcPr marL="11941" marR="11941"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55563"/>
                    </a:solidFill>
                  </a:tcPr>
                </a:tc>
                <a:tc>
                  <a:txBody>
                    <a:bodyPr/>
                    <a:lstStyle/>
                    <a:p>
                      <a:pPr algn="ctr" rtl="0" fontAlgn="t"/>
                      <a:r>
                        <a:rPr lang="en-IN" sz="1600" b="1" i="0" u="none" strike="noStrike" dirty="0">
                          <a:solidFill>
                            <a:srgbClr val="FFFFFF"/>
                          </a:solidFill>
                          <a:latin typeface="Calibri"/>
                        </a:rPr>
                        <a:t>Year Ended </a:t>
                      </a:r>
                      <a:r>
                        <a:rPr lang="en-IN" sz="1600" b="1" i="0" u="none" strike="noStrike" dirty="0" smtClean="0">
                          <a:solidFill>
                            <a:srgbClr val="FFFFFF"/>
                          </a:solidFill>
                          <a:latin typeface="Calibri"/>
                        </a:rPr>
                        <a:t>2014</a:t>
                      </a:r>
                      <a:endParaRPr lang="en-IN" sz="1600" b="1" i="0" u="none" strike="noStrike" dirty="0">
                        <a:solidFill>
                          <a:srgbClr val="FFFFFF"/>
                        </a:solidFill>
                        <a:latin typeface="Calibri"/>
                      </a:endParaRPr>
                    </a:p>
                  </a:txBody>
                  <a:tcPr marL="11941" marR="11941"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55563"/>
                    </a:solidFill>
                  </a:tcPr>
                </a:tc>
                <a:tc>
                  <a:txBody>
                    <a:bodyPr/>
                    <a:lstStyle/>
                    <a:p>
                      <a:pPr algn="ctr" rtl="0" fontAlgn="t"/>
                      <a:r>
                        <a:rPr lang="en-IN" sz="1600" b="1" i="0" u="none" strike="noStrike" dirty="0" smtClean="0">
                          <a:solidFill>
                            <a:srgbClr val="FFFFFF"/>
                          </a:solidFill>
                          <a:latin typeface="Calibri"/>
                        </a:rPr>
                        <a:t>Q4 FY 14</a:t>
                      </a:r>
                      <a:endParaRPr lang="en-IN" sz="1600" b="1" i="0" u="none" strike="noStrike" dirty="0">
                        <a:solidFill>
                          <a:srgbClr val="FFFFFF"/>
                        </a:solidFill>
                        <a:latin typeface="Calibri"/>
                      </a:endParaRPr>
                    </a:p>
                  </a:txBody>
                  <a:tcPr marL="11941" marR="11941"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55563"/>
                    </a:solidFill>
                  </a:tcPr>
                </a:tc>
                <a:tc>
                  <a:txBody>
                    <a:bodyPr/>
                    <a:lstStyle/>
                    <a:p>
                      <a:pPr algn="ctr" rtl="0" fontAlgn="t"/>
                      <a:r>
                        <a:rPr lang="en-IN" sz="1600" b="1" i="0" u="none" strike="noStrike" dirty="0">
                          <a:solidFill>
                            <a:srgbClr val="FFFFFF"/>
                          </a:solidFill>
                          <a:latin typeface="Calibri"/>
                        </a:rPr>
                        <a:t>Year Ended </a:t>
                      </a:r>
                      <a:r>
                        <a:rPr lang="en-IN" sz="1600" b="1" i="0" u="none" strike="noStrike" dirty="0" smtClean="0">
                          <a:solidFill>
                            <a:srgbClr val="FFFFFF"/>
                          </a:solidFill>
                          <a:latin typeface="Calibri"/>
                        </a:rPr>
                        <a:t>2013 </a:t>
                      </a:r>
                      <a:endParaRPr lang="en-IN" sz="1600" b="1" i="0" u="none" strike="noStrike" dirty="0">
                        <a:solidFill>
                          <a:srgbClr val="FFFFFF"/>
                        </a:solidFill>
                        <a:latin typeface="Calibri"/>
                      </a:endParaRPr>
                    </a:p>
                  </a:txBody>
                  <a:tcPr marL="11941" marR="11941"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55563"/>
                    </a:solidFill>
                  </a:tcPr>
                </a:tc>
              </a:tr>
              <a:tr h="388771">
                <a:tc>
                  <a:txBody>
                    <a:bodyPr/>
                    <a:lstStyle/>
                    <a:p>
                      <a:pPr algn="l" rtl="0" fontAlgn="t"/>
                      <a:r>
                        <a:rPr lang="en-IN" sz="1600" b="0" i="0" u="none" strike="noStrike" dirty="0">
                          <a:solidFill>
                            <a:srgbClr val="000000"/>
                          </a:solidFill>
                          <a:latin typeface="+mj-lt"/>
                        </a:rPr>
                        <a:t>Income From  </a:t>
                      </a:r>
                      <a:r>
                        <a:rPr lang="en-IN" sz="1600" b="0" i="0" u="none" strike="noStrike" dirty="0" smtClean="0">
                          <a:solidFill>
                            <a:srgbClr val="000000"/>
                          </a:solidFill>
                          <a:latin typeface="+mj-lt"/>
                        </a:rPr>
                        <a:t>Operations</a:t>
                      </a:r>
                      <a:endParaRPr lang="en-IN" sz="1600" b="0" i="0" u="none" strike="noStrike" dirty="0">
                        <a:solidFill>
                          <a:srgbClr val="000000"/>
                        </a:solidFill>
                        <a:latin typeface="+mj-lt"/>
                      </a:endParaRPr>
                    </a:p>
                  </a:txBody>
                  <a:tcPr marL="11941" marR="11941"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E3"/>
                    </a:solidFill>
                  </a:tcPr>
                </a:tc>
                <a:tc>
                  <a:txBody>
                    <a:bodyPr/>
                    <a:lstStyle/>
                    <a:p>
                      <a:pPr algn="r" rtl="0" fontAlgn="t"/>
                      <a:r>
                        <a:rPr lang="en-IN" sz="1600" b="0" i="0" u="none" strike="noStrike" dirty="0" smtClean="0">
                          <a:solidFill>
                            <a:srgbClr val="000000"/>
                          </a:solidFill>
                          <a:latin typeface="Calibri"/>
                        </a:rPr>
                        <a:t>1020.54</a:t>
                      </a:r>
                      <a:endParaRPr lang="en-IN" sz="1600" b="0" i="0" u="none" strike="noStrike" dirty="0">
                        <a:solidFill>
                          <a:srgbClr val="000000"/>
                        </a:solidFill>
                        <a:latin typeface="Calibri"/>
                      </a:endParaRPr>
                    </a:p>
                  </a:txBody>
                  <a:tcPr marL="11941" marR="143293"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E3"/>
                    </a:solidFill>
                  </a:tcPr>
                </a:tc>
                <a:tc>
                  <a:txBody>
                    <a:bodyPr/>
                    <a:lstStyle/>
                    <a:p>
                      <a:pPr algn="r" rtl="0" fontAlgn="t"/>
                      <a:r>
                        <a:rPr lang="en-IN" sz="1600" b="0" i="0" u="none" strike="noStrike" dirty="0" smtClean="0">
                          <a:solidFill>
                            <a:srgbClr val="000000"/>
                          </a:solidFill>
                          <a:latin typeface="Calibri"/>
                        </a:rPr>
                        <a:t>3790.08</a:t>
                      </a:r>
                      <a:endParaRPr lang="en-IN" sz="1600" b="0" i="0" u="none" strike="noStrike" dirty="0">
                        <a:solidFill>
                          <a:srgbClr val="000000"/>
                        </a:solidFill>
                        <a:latin typeface="Calibri"/>
                      </a:endParaRPr>
                    </a:p>
                  </a:txBody>
                  <a:tcPr marL="11941" marR="143293"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E3"/>
                    </a:solidFill>
                  </a:tcPr>
                </a:tc>
                <a:tc>
                  <a:txBody>
                    <a:bodyPr/>
                    <a:lstStyle/>
                    <a:p>
                      <a:pPr algn="r" rtl="0" fontAlgn="t"/>
                      <a:r>
                        <a:rPr lang="en-IN" sz="1600" b="0" i="0" u="none" strike="noStrike" dirty="0" smtClean="0">
                          <a:solidFill>
                            <a:srgbClr val="000000"/>
                          </a:solidFill>
                          <a:latin typeface="Calibri"/>
                        </a:rPr>
                        <a:t>1069.59</a:t>
                      </a:r>
                      <a:endParaRPr lang="en-IN" sz="1600" b="0" i="0" u="none" strike="noStrike" dirty="0">
                        <a:solidFill>
                          <a:srgbClr val="000000"/>
                        </a:solidFill>
                        <a:latin typeface="Calibri"/>
                      </a:endParaRPr>
                    </a:p>
                  </a:txBody>
                  <a:tcPr marL="11941" marR="143293"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E3"/>
                    </a:solidFill>
                  </a:tcPr>
                </a:tc>
                <a:tc>
                  <a:txBody>
                    <a:bodyPr/>
                    <a:lstStyle/>
                    <a:p>
                      <a:pPr algn="r" rtl="0" fontAlgn="t"/>
                      <a:r>
                        <a:rPr lang="en-IN" sz="1600" b="0" i="0" u="none" strike="noStrike" dirty="0" smtClean="0">
                          <a:solidFill>
                            <a:srgbClr val="000000"/>
                          </a:solidFill>
                          <a:latin typeface="Calibri"/>
                        </a:rPr>
                        <a:t>2607.95</a:t>
                      </a:r>
                      <a:endParaRPr lang="en-IN" sz="1600" b="0" i="0" u="none" strike="noStrike" dirty="0">
                        <a:solidFill>
                          <a:srgbClr val="000000"/>
                        </a:solidFill>
                        <a:latin typeface="Calibri"/>
                      </a:endParaRPr>
                    </a:p>
                  </a:txBody>
                  <a:tcPr marL="11941" marR="143293"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DE3"/>
                    </a:solidFill>
                  </a:tcPr>
                </a:tc>
              </a:tr>
              <a:tr h="340845">
                <a:tc>
                  <a:txBody>
                    <a:bodyPr/>
                    <a:lstStyle/>
                    <a:p>
                      <a:pPr algn="l" rtl="0" fontAlgn="t"/>
                      <a:r>
                        <a:rPr lang="en-IN" sz="1600" b="0" i="0" u="none" strike="noStrike" dirty="0" smtClean="0">
                          <a:solidFill>
                            <a:srgbClr val="000000"/>
                          </a:solidFill>
                          <a:latin typeface="+mj-lt"/>
                        </a:rPr>
                        <a:t>Profit Before Tax</a:t>
                      </a:r>
                      <a:endParaRPr lang="en-IN" sz="1600" b="0" i="0" u="none" strike="noStrike" dirty="0">
                        <a:solidFill>
                          <a:srgbClr val="000000"/>
                        </a:solidFill>
                        <a:latin typeface="+mj-lt"/>
                      </a:endParaRPr>
                    </a:p>
                  </a:txBody>
                  <a:tcPr marL="11941" marR="11941"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rtl="0" fontAlgn="t"/>
                      <a:r>
                        <a:rPr lang="en-IN" sz="1600" b="0" i="0" u="none" strike="noStrike" dirty="0" smtClean="0">
                          <a:solidFill>
                            <a:srgbClr val="000000"/>
                          </a:solidFill>
                          <a:latin typeface="Calibri"/>
                        </a:rPr>
                        <a:t>12.70</a:t>
                      </a:r>
                      <a:endParaRPr lang="en-IN" sz="1600" b="0" i="0" u="none" strike="noStrike" dirty="0">
                        <a:solidFill>
                          <a:srgbClr val="000000"/>
                        </a:solidFill>
                        <a:latin typeface="Calibri"/>
                      </a:endParaRPr>
                    </a:p>
                  </a:txBody>
                  <a:tcPr marL="11941" marR="143293"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rtl="0" fontAlgn="t"/>
                      <a:r>
                        <a:rPr lang="en-IN" sz="1600" b="0" i="0" u="none" strike="noStrike" dirty="0" smtClean="0">
                          <a:solidFill>
                            <a:srgbClr val="000000"/>
                          </a:solidFill>
                          <a:latin typeface="Calibri"/>
                        </a:rPr>
                        <a:t>336.39</a:t>
                      </a:r>
                      <a:endParaRPr lang="en-IN" sz="1600" b="0" i="0" u="none" strike="noStrike" dirty="0">
                        <a:solidFill>
                          <a:srgbClr val="000000"/>
                        </a:solidFill>
                        <a:latin typeface="Calibri"/>
                      </a:endParaRPr>
                    </a:p>
                  </a:txBody>
                  <a:tcPr marL="11941" marR="143293"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rtl="0" fontAlgn="t"/>
                      <a:r>
                        <a:rPr lang="en-IN" sz="1600" b="0" i="0" u="none" strike="noStrike" dirty="0" smtClean="0">
                          <a:solidFill>
                            <a:srgbClr val="000000"/>
                          </a:solidFill>
                          <a:latin typeface="Calibri"/>
                        </a:rPr>
                        <a:t>122.59</a:t>
                      </a:r>
                      <a:endParaRPr lang="en-IN" sz="1600" b="0" i="0" u="none" strike="noStrike" dirty="0">
                        <a:solidFill>
                          <a:srgbClr val="000000"/>
                        </a:solidFill>
                        <a:latin typeface="Calibri"/>
                      </a:endParaRPr>
                    </a:p>
                  </a:txBody>
                  <a:tcPr marL="11941" marR="143293"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rtl="0" fontAlgn="t"/>
                      <a:r>
                        <a:rPr lang="en-IN" sz="1600" b="0" i="0" u="none" strike="noStrike" dirty="0">
                          <a:solidFill>
                            <a:srgbClr val="000000"/>
                          </a:solidFill>
                          <a:latin typeface="Calibri"/>
                        </a:rPr>
                        <a:t>200.58</a:t>
                      </a:r>
                    </a:p>
                  </a:txBody>
                  <a:tcPr marL="11941" marR="143293"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r>
              <a:tr h="340845">
                <a:tc>
                  <a:txBody>
                    <a:bodyPr/>
                    <a:lstStyle/>
                    <a:p>
                      <a:pPr algn="l" rtl="0" fontAlgn="t"/>
                      <a:r>
                        <a:rPr lang="en-IN" sz="1600" b="0" i="0" u="none" strike="noStrike" dirty="0" smtClean="0">
                          <a:solidFill>
                            <a:srgbClr val="000000"/>
                          </a:solidFill>
                          <a:latin typeface="+mj-lt"/>
                        </a:rPr>
                        <a:t>Profit After Tax</a:t>
                      </a:r>
                      <a:endParaRPr lang="en-IN" sz="1600" b="0" i="0" u="none" strike="noStrike" dirty="0">
                        <a:solidFill>
                          <a:srgbClr val="000000"/>
                        </a:solidFill>
                        <a:latin typeface="+mj-lt"/>
                      </a:endParaRPr>
                    </a:p>
                  </a:txBody>
                  <a:tcPr marL="11941" marR="11941"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EBBC7"/>
                    </a:solidFill>
                  </a:tcPr>
                </a:tc>
                <a:tc>
                  <a:txBody>
                    <a:bodyPr/>
                    <a:lstStyle/>
                    <a:p>
                      <a:pPr algn="r" rtl="0" fontAlgn="t"/>
                      <a:r>
                        <a:rPr lang="en-IN" sz="1600" b="0" i="0" u="none" strike="noStrike" dirty="0" smtClean="0">
                          <a:solidFill>
                            <a:srgbClr val="000000"/>
                          </a:solidFill>
                          <a:latin typeface="Calibri"/>
                        </a:rPr>
                        <a:t>10.02</a:t>
                      </a:r>
                      <a:endParaRPr lang="en-IN" sz="1600" b="0" i="0" u="none" strike="noStrike" dirty="0">
                        <a:solidFill>
                          <a:srgbClr val="000000"/>
                        </a:solidFill>
                        <a:latin typeface="Calibri"/>
                      </a:endParaRPr>
                    </a:p>
                  </a:txBody>
                  <a:tcPr marL="11941" marR="143293"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EBBC7"/>
                    </a:solidFill>
                  </a:tcPr>
                </a:tc>
                <a:tc>
                  <a:txBody>
                    <a:bodyPr/>
                    <a:lstStyle/>
                    <a:p>
                      <a:pPr algn="r" rtl="0" fontAlgn="t"/>
                      <a:r>
                        <a:rPr lang="en-IN" sz="1600" b="0" i="0" u="none" strike="noStrike" dirty="0" smtClean="0">
                          <a:solidFill>
                            <a:srgbClr val="000000"/>
                          </a:solidFill>
                          <a:latin typeface="Calibri"/>
                        </a:rPr>
                        <a:t>243.88</a:t>
                      </a:r>
                      <a:endParaRPr lang="en-IN" sz="1600" b="0" i="0" u="none" strike="noStrike" dirty="0">
                        <a:solidFill>
                          <a:srgbClr val="000000"/>
                        </a:solidFill>
                        <a:latin typeface="Calibri"/>
                      </a:endParaRPr>
                    </a:p>
                  </a:txBody>
                  <a:tcPr marL="11941" marR="143293"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EBBC7"/>
                    </a:solidFill>
                  </a:tcPr>
                </a:tc>
                <a:tc>
                  <a:txBody>
                    <a:bodyPr/>
                    <a:lstStyle/>
                    <a:p>
                      <a:pPr algn="r" rtl="0" fontAlgn="t"/>
                      <a:r>
                        <a:rPr lang="en-IN" sz="1600" b="0" i="0" u="none" strike="noStrike" dirty="0" smtClean="0">
                          <a:solidFill>
                            <a:srgbClr val="000000"/>
                          </a:solidFill>
                          <a:latin typeface="Calibri"/>
                        </a:rPr>
                        <a:t>91.44</a:t>
                      </a:r>
                      <a:endParaRPr lang="en-IN" sz="1600" b="0" i="0" u="none" strike="noStrike" dirty="0">
                        <a:solidFill>
                          <a:srgbClr val="000000"/>
                        </a:solidFill>
                        <a:latin typeface="Calibri"/>
                      </a:endParaRPr>
                    </a:p>
                  </a:txBody>
                  <a:tcPr marL="11941" marR="143293"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EBBC7"/>
                    </a:solidFill>
                  </a:tcPr>
                </a:tc>
                <a:tc>
                  <a:txBody>
                    <a:bodyPr/>
                    <a:lstStyle/>
                    <a:p>
                      <a:pPr algn="r" rtl="0" fontAlgn="t"/>
                      <a:r>
                        <a:rPr lang="en-IN" sz="1600" b="0" i="0" u="none" strike="noStrike" dirty="0">
                          <a:solidFill>
                            <a:srgbClr val="000000"/>
                          </a:solidFill>
                          <a:latin typeface="Calibri"/>
                        </a:rPr>
                        <a:t>146.91</a:t>
                      </a:r>
                    </a:p>
                  </a:txBody>
                  <a:tcPr marL="11941" marR="143293" marT="119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EBBC7"/>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Financial Snapshot</a:t>
            </a:r>
            <a:endParaRPr lang="en-IN" dirty="0"/>
          </a:p>
        </p:txBody>
      </p:sp>
      <p:sp>
        <p:nvSpPr>
          <p:cNvPr id="6" name="Content Placeholder 5"/>
          <p:cNvSpPr>
            <a:spLocks noGrp="1"/>
          </p:cNvSpPr>
          <p:nvPr>
            <p:ph idx="1"/>
          </p:nvPr>
        </p:nvSpPr>
        <p:spPr/>
        <p:txBody>
          <a:bodyPr/>
          <a:lstStyle/>
          <a:p>
            <a:pPr marL="0">
              <a:spcBef>
                <a:spcPts val="0"/>
              </a:spcBef>
            </a:pPr>
            <a:r>
              <a:rPr lang="en-US" b="1" dirty="0" smtClean="0">
                <a:solidFill>
                  <a:srgbClr val="455563"/>
                </a:solidFill>
              </a:rPr>
              <a:t>The strength of our business model is reflected in our year-on-year growth despite growing global competition, the strength to withstand and rebound with resilience. </a:t>
            </a:r>
          </a:p>
          <a:p>
            <a:endParaRPr lang="en-IN" dirty="0"/>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31</a:t>
            </a:fld>
            <a:endParaRPr lang="en-IN" dirty="0"/>
          </a:p>
        </p:txBody>
      </p:sp>
      <p:graphicFrame>
        <p:nvGraphicFramePr>
          <p:cNvPr id="15" name="Chart 14"/>
          <p:cNvGraphicFramePr>
            <a:graphicFrameLocks/>
          </p:cNvGraphicFramePr>
          <p:nvPr/>
        </p:nvGraphicFramePr>
        <p:xfrm>
          <a:off x="4283968" y="3140968"/>
          <a:ext cx="4248472" cy="2476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p:cNvGraphicFramePr>
          <p:nvPr/>
        </p:nvGraphicFramePr>
        <p:xfrm>
          <a:off x="251521" y="3068960"/>
          <a:ext cx="3744416" cy="25940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Snapshot</a:t>
            </a:r>
            <a:endParaRPr lang="en-IN" dirty="0"/>
          </a:p>
        </p:txBody>
      </p:sp>
      <p:sp>
        <p:nvSpPr>
          <p:cNvPr id="3" name="Slide Number Placeholder 2"/>
          <p:cNvSpPr>
            <a:spLocks noGrp="1"/>
          </p:cNvSpPr>
          <p:nvPr>
            <p:ph type="sldNum" sz="quarter" idx="12"/>
          </p:nvPr>
        </p:nvSpPr>
        <p:spPr/>
        <p:txBody>
          <a:bodyPr/>
          <a:lstStyle/>
          <a:p>
            <a:pPr>
              <a:defRPr/>
            </a:pPr>
            <a:fld id="{9E50AE04-ADEF-4FBF-80CA-2B8FCCB72C25}" type="slidenum">
              <a:rPr lang="en-IN" smtClean="0"/>
              <a:pPr>
                <a:defRPr/>
              </a:pPr>
              <a:t>32</a:t>
            </a:fld>
            <a:endParaRPr lang="en-IN" dirty="0"/>
          </a:p>
        </p:txBody>
      </p:sp>
      <p:graphicFrame>
        <p:nvGraphicFramePr>
          <p:cNvPr id="5" name="Chart 4"/>
          <p:cNvGraphicFramePr>
            <a:graphicFrameLocks/>
          </p:cNvGraphicFramePr>
          <p:nvPr/>
        </p:nvGraphicFramePr>
        <p:xfrm>
          <a:off x="1691680" y="1772816"/>
          <a:ext cx="5855543" cy="332057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Snapshot</a:t>
            </a:r>
            <a:endParaRPr lang="en-IN" dirty="0"/>
          </a:p>
        </p:txBody>
      </p:sp>
      <p:sp>
        <p:nvSpPr>
          <p:cNvPr id="3" name="Slide Number Placeholder 2"/>
          <p:cNvSpPr>
            <a:spLocks noGrp="1"/>
          </p:cNvSpPr>
          <p:nvPr>
            <p:ph type="sldNum" sz="quarter" idx="12"/>
          </p:nvPr>
        </p:nvSpPr>
        <p:spPr/>
        <p:txBody>
          <a:bodyPr/>
          <a:lstStyle/>
          <a:p>
            <a:pPr>
              <a:defRPr/>
            </a:pPr>
            <a:fld id="{9E50AE04-ADEF-4FBF-80CA-2B8FCCB72C25}" type="slidenum">
              <a:rPr lang="en-IN" smtClean="0"/>
              <a:pPr>
                <a:defRPr/>
              </a:pPr>
              <a:t>33</a:t>
            </a:fld>
            <a:endParaRPr lang="en-IN" dirty="0"/>
          </a:p>
        </p:txBody>
      </p:sp>
      <p:graphicFrame>
        <p:nvGraphicFramePr>
          <p:cNvPr id="5" name="Chart 4"/>
          <p:cNvGraphicFramePr>
            <a:graphicFrameLocks/>
          </p:cNvGraphicFramePr>
          <p:nvPr/>
        </p:nvGraphicFramePr>
        <p:xfrm>
          <a:off x="1763688" y="1628800"/>
          <a:ext cx="5533603" cy="32961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Snapshot</a:t>
            </a:r>
            <a:endParaRPr lang="en-IN" dirty="0"/>
          </a:p>
        </p:txBody>
      </p:sp>
      <p:sp>
        <p:nvSpPr>
          <p:cNvPr id="3" name="Slide Number Placeholder 2"/>
          <p:cNvSpPr>
            <a:spLocks noGrp="1"/>
          </p:cNvSpPr>
          <p:nvPr>
            <p:ph type="sldNum" sz="quarter" idx="12"/>
          </p:nvPr>
        </p:nvSpPr>
        <p:spPr/>
        <p:txBody>
          <a:bodyPr/>
          <a:lstStyle/>
          <a:p>
            <a:pPr>
              <a:defRPr/>
            </a:pPr>
            <a:fld id="{9E50AE04-ADEF-4FBF-80CA-2B8FCCB72C25}" type="slidenum">
              <a:rPr lang="en-IN" smtClean="0"/>
              <a:pPr>
                <a:defRPr/>
              </a:pPr>
              <a:t>34</a:t>
            </a:fld>
            <a:endParaRPr lang="en-IN" dirty="0"/>
          </a:p>
        </p:txBody>
      </p:sp>
      <p:graphicFrame>
        <p:nvGraphicFramePr>
          <p:cNvPr id="5" name="Chart 4"/>
          <p:cNvGraphicFramePr>
            <a:graphicFrameLocks/>
          </p:cNvGraphicFramePr>
          <p:nvPr/>
        </p:nvGraphicFramePr>
        <p:xfrm>
          <a:off x="1187624" y="1804987"/>
          <a:ext cx="6270451" cy="371224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36613"/>
            <a:ext cx="9144000" cy="5256212"/>
          </a:xfrm>
          <a:prstGeom prst="rect">
            <a:avLst/>
          </a:prstGeom>
          <a:solidFill>
            <a:srgbClr val="E77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a:p>
            <a:pPr algn="ctr" fontAlgn="auto">
              <a:spcBef>
                <a:spcPts val="0"/>
              </a:spcBef>
              <a:spcAft>
                <a:spcPts val="0"/>
              </a:spcAft>
              <a:defRPr/>
            </a:pPr>
            <a:endParaRPr lang="en-IN" dirty="0"/>
          </a:p>
          <a:p>
            <a:pPr algn="ctr" fontAlgn="auto">
              <a:spcBef>
                <a:spcPts val="0"/>
              </a:spcBef>
              <a:spcAft>
                <a:spcPts val="0"/>
              </a:spcAft>
              <a:defRPr/>
            </a:pPr>
            <a:endParaRPr lang="en-IN" dirty="0"/>
          </a:p>
          <a:p>
            <a:pPr algn="ctr" fontAlgn="auto">
              <a:spcBef>
                <a:spcPts val="0"/>
              </a:spcBef>
              <a:spcAft>
                <a:spcPts val="0"/>
              </a:spcAft>
              <a:defRPr/>
            </a:pPr>
            <a:endParaRPr lang="en-IN" dirty="0"/>
          </a:p>
          <a:p>
            <a:pPr algn="ctr" fontAlgn="auto">
              <a:spcBef>
                <a:spcPts val="0"/>
              </a:spcBef>
              <a:spcAft>
                <a:spcPts val="0"/>
              </a:spcAft>
              <a:defRPr/>
            </a:pPr>
            <a:endParaRPr lang="en-IN" dirty="0"/>
          </a:p>
          <a:p>
            <a:pPr algn="ctr" fontAlgn="auto">
              <a:spcBef>
                <a:spcPts val="0"/>
              </a:spcBef>
              <a:spcAft>
                <a:spcPts val="0"/>
              </a:spcAft>
              <a:defRPr/>
            </a:pPr>
            <a:endParaRPr lang="en-IN" dirty="0"/>
          </a:p>
          <a:p>
            <a:pPr algn="ctr" fontAlgn="auto">
              <a:spcBef>
                <a:spcPts val="0"/>
              </a:spcBef>
              <a:spcAft>
                <a:spcPts val="0"/>
              </a:spcAft>
              <a:defRPr/>
            </a:pPr>
            <a:endParaRPr lang="en-IN" dirty="0"/>
          </a:p>
        </p:txBody>
      </p:sp>
      <p:sp>
        <p:nvSpPr>
          <p:cNvPr id="4" name="Slide Number Placeholder 3"/>
          <p:cNvSpPr>
            <a:spLocks noGrp="1"/>
          </p:cNvSpPr>
          <p:nvPr>
            <p:ph type="sldNum" sz="quarter" idx="12"/>
          </p:nvPr>
        </p:nvSpPr>
        <p:spPr/>
        <p:txBody>
          <a:bodyPr/>
          <a:lstStyle/>
          <a:p>
            <a:pPr>
              <a:defRPr/>
            </a:pPr>
            <a:fld id="{41578526-64CA-4804-824F-F5529494A1A9}" type="slidenum">
              <a:rPr lang="en-IN"/>
              <a:pPr>
                <a:defRPr/>
              </a:pPr>
              <a:t>35</a:t>
            </a:fld>
            <a:endParaRPr lang="en-IN" dirty="0"/>
          </a:p>
        </p:txBody>
      </p:sp>
      <p:sp>
        <p:nvSpPr>
          <p:cNvPr id="26628" name="TextBox 6"/>
          <p:cNvSpPr txBox="1">
            <a:spLocks noChangeArrowheads="1"/>
          </p:cNvSpPr>
          <p:nvPr/>
        </p:nvSpPr>
        <p:spPr bwMode="auto">
          <a:xfrm>
            <a:off x="0" y="2967038"/>
            <a:ext cx="9144000" cy="461962"/>
          </a:xfrm>
          <a:prstGeom prst="rect">
            <a:avLst/>
          </a:prstGeom>
          <a:noFill/>
          <a:ln w="9525">
            <a:noFill/>
            <a:miter lim="800000"/>
            <a:headEnd/>
            <a:tailEnd/>
          </a:ln>
        </p:spPr>
        <p:txBody>
          <a:bodyPr>
            <a:spAutoFit/>
          </a:bodyPr>
          <a:lstStyle/>
          <a:p>
            <a:pPr algn="ctr"/>
            <a:r>
              <a:rPr lang="en-US" sz="2400" b="1" dirty="0">
                <a:solidFill>
                  <a:schemeClr val="bg1"/>
                </a:solidFill>
                <a:latin typeface="Calibri" pitchFamily="34" charset="0"/>
              </a:rPr>
              <a:t>Thank You</a:t>
            </a:r>
            <a:endParaRPr lang="en-IN" sz="2400" b="1" dirty="0">
              <a:solidFill>
                <a:schemeClr val="bg1"/>
              </a:solidFill>
              <a:latin typeface="Calibri" pitchFamily="34" charset="0"/>
            </a:endParaRPr>
          </a:p>
        </p:txBody>
      </p:sp>
      <p:sp>
        <p:nvSpPr>
          <p:cNvPr id="6" name="TextBox 5"/>
          <p:cNvSpPr txBox="1"/>
          <p:nvPr/>
        </p:nvSpPr>
        <p:spPr>
          <a:xfrm>
            <a:off x="714375" y="3571875"/>
            <a:ext cx="7634288" cy="1077913"/>
          </a:xfrm>
          <a:prstGeom prst="rect">
            <a:avLst/>
          </a:prstGeom>
          <a:noFill/>
        </p:spPr>
        <p:txBody>
          <a:bodyPr wrap="none">
            <a:spAutoFit/>
          </a:bodyPr>
          <a:lstStyle/>
          <a:p>
            <a:pPr algn="ctr">
              <a:defRPr/>
            </a:pPr>
            <a:r>
              <a:rPr lang="en-US" sz="1600" b="1" dirty="0">
                <a:solidFill>
                  <a:schemeClr val="bg1"/>
                </a:solidFill>
                <a:latin typeface="+mn-lt"/>
              </a:rPr>
              <a:t>Deepak Fertilisers and Petrochemicals Corp. Ltd.</a:t>
            </a:r>
          </a:p>
          <a:p>
            <a:pPr algn="ctr">
              <a:defRPr/>
            </a:pPr>
            <a:r>
              <a:rPr lang="en-US" sz="1600" b="1" dirty="0">
                <a:solidFill>
                  <a:schemeClr val="bg1"/>
                </a:solidFill>
                <a:latin typeface="+mn-lt"/>
              </a:rPr>
              <a:t>Corp. Off: Opp. Golf Course, Shastri Nagar, Yerwada, Pune – 411006, Maharashtra, India</a:t>
            </a:r>
          </a:p>
          <a:p>
            <a:pPr algn="ctr">
              <a:defRPr/>
            </a:pPr>
            <a:r>
              <a:rPr lang="en-US" sz="1600" b="1" dirty="0">
                <a:solidFill>
                  <a:schemeClr val="bg1"/>
                </a:solidFill>
                <a:latin typeface="+mn-lt"/>
                <a:hlinkClick r:id="rId2"/>
              </a:rPr>
              <a:t>www.dfpcl.com</a:t>
            </a:r>
            <a:endParaRPr lang="en-US" sz="1600" b="1" dirty="0">
              <a:solidFill>
                <a:schemeClr val="bg1"/>
              </a:solidFill>
              <a:latin typeface="+mn-lt"/>
            </a:endParaRPr>
          </a:p>
          <a:p>
            <a:pPr algn="ctr">
              <a:defRPr/>
            </a:pPr>
            <a:endParaRPr lang="en-US" sz="1600" b="1"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US</a:t>
            </a:r>
            <a:endParaRPr lang="en-US" dirty="0"/>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4</a:t>
            </a:fld>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939800"/>
          </a:xfrm>
        </p:spPr>
        <p:txBody>
          <a:bodyPr/>
          <a:lstStyle/>
          <a:p>
            <a:pPr eaLnBrk="1" hangingPunct="1"/>
            <a:r>
              <a:rPr lang="en-GB" dirty="0" smtClean="0">
                <a:ea typeface="Calibri" pitchFamily="34" charset="0"/>
                <a:cs typeface="Times New Roman" pitchFamily="18" charset="0"/>
              </a:rPr>
              <a:t/>
            </a:r>
            <a:br>
              <a:rPr lang="en-GB" dirty="0" smtClean="0">
                <a:ea typeface="Calibri" pitchFamily="34" charset="0"/>
                <a:cs typeface="Times New Roman" pitchFamily="18" charset="0"/>
              </a:rPr>
            </a:br>
            <a:r>
              <a:rPr lang="en-GB" dirty="0" smtClean="0">
                <a:ea typeface="Calibri" pitchFamily="34" charset="0"/>
                <a:cs typeface="Times New Roman" pitchFamily="18" charset="0"/>
              </a:rPr>
              <a:t>DFPCL</a:t>
            </a:r>
            <a:endParaRPr lang="en-IN" dirty="0" smtClean="0">
              <a:ea typeface="Calibri" pitchFamily="34" charset="0"/>
              <a:cs typeface="Times New Roman" pitchFamily="18" charset="0"/>
            </a:endParaRPr>
          </a:p>
        </p:txBody>
      </p:sp>
      <p:sp>
        <p:nvSpPr>
          <p:cNvPr id="7171" name="Subtitle 2"/>
          <p:cNvSpPr>
            <a:spLocks noGrp="1"/>
          </p:cNvSpPr>
          <p:nvPr>
            <p:ph idx="1"/>
          </p:nvPr>
        </p:nvSpPr>
        <p:spPr>
          <a:xfrm>
            <a:off x="500063" y="1214438"/>
            <a:ext cx="5614987" cy="4786312"/>
          </a:xfrm>
        </p:spPr>
        <p:txBody>
          <a:bodyPr/>
          <a:lstStyle/>
          <a:p>
            <a:pPr marL="231775" lvl="1" indent="-231775" algn="just" eaLnBrk="1" hangingPunct="1">
              <a:defRPr/>
            </a:pPr>
            <a:r>
              <a:rPr lang="en-GB" dirty="0" smtClean="0"/>
              <a:t>Over three decades of technology depth, financial prudence  and human motivation</a:t>
            </a:r>
          </a:p>
          <a:p>
            <a:pPr marL="231775" lvl="1" indent="-231775" algn="just" eaLnBrk="1" hangingPunct="1">
              <a:defRPr/>
            </a:pPr>
            <a:r>
              <a:rPr lang="en-GB" dirty="0" smtClean="0"/>
              <a:t>Listing: The Stock Exchange, Mumbai (BSE), and the National Stock Exchange (NSE)</a:t>
            </a:r>
          </a:p>
          <a:p>
            <a:pPr marL="285750" lvl="1" eaLnBrk="1" hangingPunct="1">
              <a:defRPr/>
            </a:pPr>
            <a:r>
              <a:rPr lang="en-US" dirty="0" smtClean="0"/>
              <a:t>Multi-product portfolio spanning a variety of sectors – built in resilience against economic downturns</a:t>
            </a:r>
          </a:p>
          <a:p>
            <a:pPr marL="285750" lvl="1" eaLnBrk="1" hangingPunct="1">
              <a:defRPr/>
            </a:pPr>
            <a:r>
              <a:rPr lang="en-US" dirty="0" smtClean="0"/>
              <a:t>Plants at Taloja, Western Maharashtra, India</a:t>
            </a:r>
          </a:p>
          <a:p>
            <a:pPr marL="285750" lvl="1" eaLnBrk="1" hangingPunct="1">
              <a:defRPr/>
            </a:pPr>
            <a:r>
              <a:rPr lang="en-US" dirty="0" smtClean="0"/>
              <a:t>100% Subsidiary – Smartchem Technologies at Srikakulam, Andhra Pradesh</a:t>
            </a:r>
            <a:endParaRPr lang="en-IN" dirty="0" smtClean="0"/>
          </a:p>
          <a:p>
            <a:pPr marL="285750" lvl="1" eaLnBrk="1" hangingPunct="1">
              <a:defRPr/>
            </a:pPr>
            <a:r>
              <a:rPr lang="en-US" dirty="0" smtClean="0"/>
              <a:t>Ranked Fourth among chemicals manufacturers in India by Dun &amp; Bradstreet </a:t>
            </a:r>
          </a:p>
          <a:p>
            <a:pPr marL="231775" lvl="1" indent="-231775" algn="just" eaLnBrk="1" hangingPunct="1">
              <a:defRPr/>
            </a:pPr>
            <a:r>
              <a:rPr lang="en-US" dirty="0" smtClean="0"/>
              <a:t>The only IPA and TAN manufacturer in India &amp; the largest Nitric Acid and AN producer in SEA</a:t>
            </a:r>
          </a:p>
          <a:p>
            <a:pPr marL="231775" lvl="1" indent="-231775" algn="just" eaLnBrk="1" hangingPunct="1">
              <a:defRPr/>
            </a:pPr>
            <a:r>
              <a:rPr lang="en-US" dirty="0" smtClean="0"/>
              <a:t>Assimilated world’s finest technologies available for products</a:t>
            </a:r>
          </a:p>
          <a:p>
            <a:pPr marL="231775" lvl="1" indent="-231775" algn="just" eaLnBrk="1" hangingPunct="1">
              <a:defRPr/>
            </a:pPr>
            <a:r>
              <a:rPr lang="en-US" dirty="0" smtClean="0"/>
              <a:t>Certifications—ISO 9001:2000, ISO 14001:2004, OHSAS 18001:2007</a:t>
            </a:r>
            <a:endParaRPr lang="en-IN" dirty="0" smtClean="0"/>
          </a:p>
        </p:txBody>
      </p:sp>
      <p:pic>
        <p:nvPicPr>
          <p:cNvPr id="7172" name="Picture 5" descr="C:\Documents and Settings\amir.DFPCLDOMAIN\Desktop\WN8M1150.tif"/>
          <p:cNvPicPr>
            <a:picLocks noChangeAspect="1" noChangeArrowheads="1"/>
          </p:cNvPicPr>
          <p:nvPr/>
        </p:nvPicPr>
        <p:blipFill>
          <a:blip r:embed="rId3" cstate="print"/>
          <a:srcRect/>
          <a:stretch>
            <a:fillRect/>
          </a:stretch>
        </p:blipFill>
        <p:spPr bwMode="auto">
          <a:xfrm>
            <a:off x="6595262" y="2214553"/>
            <a:ext cx="2150276" cy="323215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information</a:t>
            </a:r>
            <a:endParaRPr lang="en-US" dirty="0"/>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6</a:t>
            </a:fld>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cs typeface="Times New Roman" pitchFamily="18" charset="0"/>
              </a:rPr>
              <a:t>Product Information</a:t>
            </a:r>
            <a:endParaRPr lang="en-IN" dirty="0" smtClean="0">
              <a:cs typeface="Times New Roman" pitchFamily="18" charset="0"/>
            </a:endParaRPr>
          </a:p>
        </p:txBody>
      </p:sp>
      <p:sp>
        <p:nvSpPr>
          <p:cNvPr id="8195" name="Content Placeholder 5"/>
          <p:cNvSpPr>
            <a:spLocks noGrp="1"/>
          </p:cNvSpPr>
          <p:nvPr>
            <p:ph idx="1"/>
          </p:nvPr>
        </p:nvSpPr>
        <p:spPr/>
        <p:txBody>
          <a:bodyPr/>
          <a:lstStyle/>
          <a:p>
            <a:pPr lvl="1" eaLnBrk="1" hangingPunct="1"/>
            <a:r>
              <a:rPr lang="en-GB" dirty="0" smtClean="0"/>
              <a:t>Industrial Chemicals</a:t>
            </a:r>
          </a:p>
          <a:p>
            <a:pPr marL="539750" lvl="2" eaLnBrk="1" hangingPunct="1"/>
            <a:r>
              <a:rPr lang="en-GB" dirty="0" smtClean="0"/>
              <a:t>Iso Propyl Alcohol, Methanol, Ammonium Nitrate (AN),  Dilute Nitric Acid (DNA), Strong Nitric Acid (SNA), Concentrated Nitric Acid (CNA), Propane, Carbon-di-oxide (CO2), Hydrogen (H2)</a:t>
            </a:r>
          </a:p>
          <a:p>
            <a:pPr lvl="1" eaLnBrk="1" hangingPunct="1"/>
            <a:endParaRPr lang="en-GB" dirty="0" smtClean="0"/>
          </a:p>
          <a:p>
            <a:pPr lvl="1" eaLnBrk="1" hangingPunct="1"/>
            <a:r>
              <a:rPr lang="en-GB" dirty="0" smtClean="0"/>
              <a:t>Agri-business (Fertilisers) </a:t>
            </a:r>
          </a:p>
          <a:p>
            <a:pPr marL="539750" lvl="2"/>
            <a:r>
              <a:rPr lang="en-GB" dirty="0" smtClean="0"/>
              <a:t>Fertilisers : Nitro Phosphate (NP) 24:24:0, Bentonite Sulphur, bio-fertilisers, water soluble fertilisers, soil nutrients and select mixtures</a:t>
            </a:r>
          </a:p>
          <a:p>
            <a:pPr marL="539750" lvl="2"/>
            <a:r>
              <a:rPr lang="en-GB" dirty="0" smtClean="0"/>
              <a:t>DFPCL’s Saarrthie initiative </a:t>
            </a:r>
            <a:r>
              <a:rPr lang="en-US" dirty="0" smtClean="0"/>
              <a:t>l</a:t>
            </a:r>
            <a:r>
              <a:rPr lang="en-GB" dirty="0" smtClean="0"/>
              <a:t>inking nutrient management to product output management</a:t>
            </a:r>
          </a:p>
          <a:p>
            <a:pPr lvl="1" eaLnBrk="1" hangingPunct="1"/>
            <a:endParaRPr lang="en-GB" dirty="0" smtClean="0"/>
          </a:p>
          <a:p>
            <a:pPr lvl="1" eaLnBrk="1" hangingPunct="1"/>
            <a:r>
              <a:rPr lang="en-GB" dirty="0" smtClean="0"/>
              <a:t>Mining Services and Consultation</a:t>
            </a:r>
          </a:p>
          <a:p>
            <a:pPr marL="539750" lvl="2"/>
            <a:r>
              <a:rPr lang="en-IN" dirty="0" smtClean="0"/>
              <a:t>The only manufacturer of Technical Ammonium Nitrate – a key ingredient to the emergent mining and explosives industry</a:t>
            </a:r>
          </a:p>
          <a:p>
            <a:pPr marL="539750" lvl="2"/>
            <a:r>
              <a:rPr lang="en-IN" dirty="0" smtClean="0"/>
              <a:t>Holistic mining services provider of end to end solution in geology, mine consulting and contract mining</a:t>
            </a:r>
            <a:endParaRPr lang="en-GB" dirty="0" smtClean="0"/>
          </a:p>
          <a:p>
            <a:pPr lvl="1" eaLnBrk="1" hangingPunct="1"/>
            <a:endParaRPr lang="en-GB" dirty="0" smtClean="0"/>
          </a:p>
          <a:p>
            <a:pPr lvl="1" eaLnBrk="1" hangingPunct="1"/>
            <a:r>
              <a:rPr lang="en-GB" dirty="0" smtClean="0"/>
              <a:t>Value Added Real Estate (VARE) </a:t>
            </a:r>
          </a:p>
          <a:p>
            <a:pPr marL="539750" lvl="2"/>
            <a:r>
              <a:rPr lang="en-GB" dirty="0" smtClean="0"/>
              <a:t>Ishanya – India’s first true Lifestyle Centre. Located in Pune, Western Maharashtra</a:t>
            </a:r>
          </a:p>
          <a:p>
            <a:pPr eaLnBrk="1" hangingPunct="1">
              <a:buFont typeface="Arial" charset="0"/>
              <a:buNone/>
            </a:pPr>
            <a:endParaRPr lang="en-IN" sz="1800" dirty="0" smtClean="0"/>
          </a:p>
        </p:txBody>
      </p:sp>
      <p:sp>
        <p:nvSpPr>
          <p:cNvPr id="8196" name="Subtitle 2"/>
          <p:cNvSpPr>
            <a:spLocks/>
          </p:cNvSpPr>
          <p:nvPr/>
        </p:nvSpPr>
        <p:spPr bwMode="auto">
          <a:xfrm>
            <a:off x="457200" y="1782763"/>
            <a:ext cx="8229600" cy="4525962"/>
          </a:xfrm>
          <a:prstGeom prst="rect">
            <a:avLst/>
          </a:prstGeom>
          <a:noFill/>
          <a:ln w="9525">
            <a:noFill/>
            <a:miter lim="800000"/>
            <a:headEnd/>
            <a:tailEnd/>
          </a:ln>
        </p:spPr>
        <p:txBody>
          <a:bodyPr/>
          <a:lstStyle/>
          <a:p>
            <a:pPr marL="688975" lvl="1" indent="-231775">
              <a:lnSpc>
                <a:spcPct val="80000"/>
              </a:lnSpc>
              <a:spcBef>
                <a:spcPct val="20000"/>
              </a:spcBef>
              <a:buClr>
                <a:srgbClr val="E77817"/>
              </a:buClr>
              <a:buFont typeface="Wingdings" pitchFamily="2" charset="2"/>
              <a:buNone/>
            </a:pPr>
            <a:endParaRPr lang="en-IN" sz="16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Capacities &amp; technology</a:t>
            </a:r>
            <a:endParaRPr lang="en-US" dirty="0"/>
          </a:p>
        </p:txBody>
      </p:sp>
      <p:sp>
        <p:nvSpPr>
          <p:cNvPr id="4" name="Slide Number Placeholder 3"/>
          <p:cNvSpPr>
            <a:spLocks noGrp="1"/>
          </p:cNvSpPr>
          <p:nvPr>
            <p:ph type="sldNum" sz="quarter" idx="12"/>
          </p:nvPr>
        </p:nvSpPr>
        <p:spPr/>
        <p:txBody>
          <a:bodyPr/>
          <a:lstStyle/>
          <a:p>
            <a:pPr>
              <a:defRPr/>
            </a:pPr>
            <a:fld id="{4A043A93-839D-454E-916C-C41B68EA57B8}" type="slidenum">
              <a:rPr lang="en-IN" smtClean="0"/>
              <a:pPr>
                <a:defRPr/>
              </a:pPr>
              <a:t>8</a:t>
            </a:fld>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pPr eaLnBrk="1" hangingPunct="1"/>
            <a:r>
              <a:rPr lang="en-US" dirty="0" smtClean="0"/>
              <a:t>Plant Capacities</a:t>
            </a:r>
            <a:endParaRPr lang="en-IN" dirty="0" smtClean="0"/>
          </a:p>
        </p:txBody>
      </p:sp>
      <p:graphicFrame>
        <p:nvGraphicFramePr>
          <p:cNvPr id="5" name="Table 4"/>
          <p:cNvGraphicFramePr>
            <a:graphicFrameLocks noGrp="1"/>
          </p:cNvGraphicFramePr>
          <p:nvPr/>
        </p:nvGraphicFramePr>
        <p:xfrm>
          <a:off x="1835696" y="1628800"/>
          <a:ext cx="5496272" cy="3352800"/>
        </p:xfrm>
        <a:graphic>
          <a:graphicData uri="http://schemas.openxmlformats.org/drawingml/2006/table">
            <a:tbl>
              <a:tblPr firstRow="1" bandRow="1">
                <a:tableStyleId>{5C22544A-7EE6-4342-B048-85BDC9FD1C3A}</a:tableStyleId>
              </a:tblPr>
              <a:tblGrid>
                <a:gridCol w="4020847"/>
                <a:gridCol w="1475425"/>
              </a:tblGrid>
              <a:tr h="316835">
                <a:tc>
                  <a:txBody>
                    <a:bodyPr/>
                    <a:lstStyle/>
                    <a:p>
                      <a:r>
                        <a:rPr lang="en-US" sz="1600" dirty="0" smtClean="0"/>
                        <a:t>Installed Capacity</a:t>
                      </a:r>
                      <a:endParaRPr lang="en-IN" sz="1600" dirty="0"/>
                    </a:p>
                  </a:txBody>
                  <a:tcPr>
                    <a:solidFill>
                      <a:srgbClr val="455563"/>
                    </a:solidFill>
                  </a:tcPr>
                </a:tc>
                <a:tc>
                  <a:txBody>
                    <a:bodyPr/>
                    <a:lstStyle/>
                    <a:p>
                      <a:pPr algn="r"/>
                      <a:r>
                        <a:rPr lang="en-US" sz="1600" dirty="0" smtClean="0"/>
                        <a:t>Unit</a:t>
                      </a:r>
                      <a:r>
                        <a:rPr lang="en-US" sz="1600" baseline="0" dirty="0" smtClean="0"/>
                        <a:t> (MTPA)</a:t>
                      </a:r>
                      <a:endParaRPr lang="en-IN" sz="1600" dirty="0"/>
                    </a:p>
                  </a:txBody>
                  <a:tcPr>
                    <a:solidFill>
                      <a:srgbClr val="455563"/>
                    </a:solidFill>
                  </a:tcPr>
                </a:tc>
              </a:tr>
              <a:tr h="316835">
                <a:tc>
                  <a:txBody>
                    <a:bodyPr/>
                    <a:lstStyle/>
                    <a:p>
                      <a:r>
                        <a:rPr lang="en-US" sz="1600" dirty="0" smtClean="0"/>
                        <a:t>Ammonia</a:t>
                      </a:r>
                      <a:endParaRPr lang="en-IN" sz="1600" dirty="0"/>
                    </a:p>
                  </a:txBody>
                  <a:tcPr>
                    <a:solidFill>
                      <a:srgbClr val="E77817"/>
                    </a:solidFill>
                  </a:tcPr>
                </a:tc>
                <a:tc>
                  <a:txBody>
                    <a:bodyPr/>
                    <a:lstStyle/>
                    <a:p>
                      <a:pPr algn="r"/>
                      <a:r>
                        <a:rPr lang="en-US" sz="1600" dirty="0" smtClean="0"/>
                        <a:t>1,28,700 </a:t>
                      </a:r>
                      <a:endParaRPr lang="en-IN" sz="1600" dirty="0"/>
                    </a:p>
                  </a:txBody>
                  <a:tcPr>
                    <a:solidFill>
                      <a:srgbClr val="E77817"/>
                    </a:solidFill>
                  </a:tcPr>
                </a:tc>
              </a:tr>
              <a:tr h="316835">
                <a:tc>
                  <a:txBody>
                    <a:bodyPr/>
                    <a:lstStyle/>
                    <a:p>
                      <a:r>
                        <a:rPr lang="en-US" sz="1600" dirty="0" smtClean="0"/>
                        <a:t>CNA</a:t>
                      </a:r>
                      <a:endParaRPr lang="en-IN" sz="1600" dirty="0"/>
                    </a:p>
                  </a:txBody>
                  <a:tcPr/>
                </a:tc>
                <a:tc>
                  <a:txBody>
                    <a:bodyPr/>
                    <a:lstStyle/>
                    <a:p>
                      <a:pPr algn="r"/>
                      <a:r>
                        <a:rPr lang="en-US" sz="1600" dirty="0" smtClean="0"/>
                        <a:t>1,38,600</a:t>
                      </a:r>
                      <a:endParaRPr lang="en-IN" sz="1600" dirty="0"/>
                    </a:p>
                  </a:txBody>
                  <a:tcPr/>
                </a:tc>
              </a:tr>
              <a:tr h="316835">
                <a:tc>
                  <a:txBody>
                    <a:bodyPr/>
                    <a:lstStyle/>
                    <a:p>
                      <a:r>
                        <a:rPr lang="en-US" sz="1600" dirty="0" smtClean="0"/>
                        <a:t>DNA</a:t>
                      </a:r>
                      <a:endParaRPr lang="en-IN" sz="1600" dirty="0"/>
                    </a:p>
                  </a:txBody>
                  <a:tcPr>
                    <a:solidFill>
                      <a:srgbClr val="E77817"/>
                    </a:solidFill>
                  </a:tcPr>
                </a:tc>
                <a:tc>
                  <a:txBody>
                    <a:bodyPr/>
                    <a:lstStyle/>
                    <a:p>
                      <a:pPr algn="r"/>
                      <a:r>
                        <a:rPr lang="en-US" sz="1600" dirty="0" smtClean="0"/>
                        <a:t>7,02,900</a:t>
                      </a:r>
                      <a:endParaRPr lang="en-IN" sz="1600" dirty="0"/>
                    </a:p>
                  </a:txBody>
                  <a:tcPr>
                    <a:solidFill>
                      <a:srgbClr val="E77817"/>
                    </a:solidFill>
                  </a:tcPr>
                </a:tc>
              </a:tr>
              <a:tr h="316835">
                <a:tc>
                  <a:txBody>
                    <a:bodyPr/>
                    <a:lstStyle/>
                    <a:p>
                      <a:r>
                        <a:rPr lang="en-US" sz="1600" dirty="0" smtClean="0"/>
                        <a:t>Methanol</a:t>
                      </a:r>
                      <a:endParaRPr lang="en-IN" sz="1600" dirty="0"/>
                    </a:p>
                  </a:txBody>
                  <a:tcPr/>
                </a:tc>
                <a:tc>
                  <a:txBody>
                    <a:bodyPr/>
                    <a:lstStyle/>
                    <a:p>
                      <a:pPr algn="r"/>
                      <a:r>
                        <a:rPr lang="en-US" sz="1600" dirty="0" smtClean="0"/>
                        <a:t>1,00,000</a:t>
                      </a:r>
                      <a:endParaRPr lang="en-IN" sz="1600" dirty="0"/>
                    </a:p>
                  </a:txBody>
                  <a:tcPr/>
                </a:tc>
              </a:tr>
              <a:tr h="316835">
                <a:tc>
                  <a:txBody>
                    <a:bodyPr/>
                    <a:lstStyle/>
                    <a:p>
                      <a:r>
                        <a:rPr lang="en-US" sz="1600" dirty="0" smtClean="0"/>
                        <a:t>Iso Propyl</a:t>
                      </a:r>
                      <a:r>
                        <a:rPr lang="en-US" sz="1600" baseline="0" dirty="0" smtClean="0"/>
                        <a:t> Alcohol</a:t>
                      </a:r>
                      <a:endParaRPr lang="en-IN" sz="1600" dirty="0"/>
                    </a:p>
                  </a:txBody>
                  <a:tcPr>
                    <a:solidFill>
                      <a:srgbClr val="E77817"/>
                    </a:solidFill>
                  </a:tcPr>
                </a:tc>
                <a:tc>
                  <a:txBody>
                    <a:bodyPr/>
                    <a:lstStyle/>
                    <a:p>
                      <a:pPr algn="r"/>
                      <a:r>
                        <a:rPr lang="en-US" sz="1600" dirty="0" smtClean="0"/>
                        <a:t>70,000</a:t>
                      </a:r>
                      <a:endParaRPr lang="en-IN" sz="1600" dirty="0"/>
                    </a:p>
                  </a:txBody>
                  <a:tcPr>
                    <a:solidFill>
                      <a:srgbClr val="E77817"/>
                    </a:solidFill>
                  </a:tcPr>
                </a:tc>
              </a:tr>
              <a:tr h="316835">
                <a:tc>
                  <a:txBody>
                    <a:bodyPr/>
                    <a:lstStyle/>
                    <a:p>
                      <a:r>
                        <a:rPr lang="en-US" sz="1600" dirty="0" smtClean="0"/>
                        <a:t>TAN (across</a:t>
                      </a:r>
                      <a:r>
                        <a:rPr lang="en-US" sz="1600" baseline="0" dirty="0" smtClean="0"/>
                        <a:t> Taloja &amp; Srikakulam)</a:t>
                      </a:r>
                      <a:endParaRPr lang="en-IN" sz="1600" dirty="0"/>
                    </a:p>
                  </a:txBody>
                  <a:tcPr/>
                </a:tc>
                <a:tc>
                  <a:txBody>
                    <a:bodyPr/>
                    <a:lstStyle/>
                    <a:p>
                      <a:pPr algn="r"/>
                      <a:r>
                        <a:rPr lang="en-US" sz="1600" dirty="0" smtClean="0"/>
                        <a:t>4,69,000</a:t>
                      </a:r>
                      <a:endParaRPr lang="en-IN" sz="1600" dirty="0"/>
                    </a:p>
                  </a:txBody>
                  <a:tcPr/>
                </a:tc>
              </a:tr>
              <a:tr h="316835">
                <a:tc>
                  <a:txBody>
                    <a:bodyPr/>
                    <a:lstStyle/>
                    <a:p>
                      <a:r>
                        <a:rPr lang="en-US" sz="1600" dirty="0" smtClean="0"/>
                        <a:t>CO</a:t>
                      </a:r>
                      <a:r>
                        <a:rPr lang="en-US" sz="1600" baseline="-25000" dirty="0" smtClean="0"/>
                        <a:t>2</a:t>
                      </a:r>
                      <a:endParaRPr lang="en-IN" sz="1600" baseline="-25000" dirty="0"/>
                    </a:p>
                  </a:txBody>
                  <a:tcPr>
                    <a:solidFill>
                      <a:srgbClr val="E77817"/>
                    </a:solidFill>
                  </a:tcPr>
                </a:tc>
                <a:tc>
                  <a:txBody>
                    <a:bodyPr/>
                    <a:lstStyle/>
                    <a:p>
                      <a:pPr algn="r"/>
                      <a:r>
                        <a:rPr lang="en-US" sz="1600" dirty="0" smtClean="0"/>
                        <a:t>33,000</a:t>
                      </a:r>
                      <a:endParaRPr lang="en-IN" sz="1600" dirty="0"/>
                    </a:p>
                  </a:txBody>
                  <a:tcPr>
                    <a:solidFill>
                      <a:srgbClr val="E77817"/>
                    </a:solidFill>
                  </a:tcPr>
                </a:tc>
              </a:tr>
              <a:tr h="316835">
                <a:tc>
                  <a:txBody>
                    <a:bodyPr/>
                    <a:lstStyle/>
                    <a:p>
                      <a:r>
                        <a:rPr lang="en-US" sz="1600" dirty="0" smtClean="0"/>
                        <a:t>Nitro Phosphate</a:t>
                      </a:r>
                      <a:endParaRPr lang="en-IN" sz="1600" dirty="0"/>
                    </a:p>
                  </a:txBody>
                  <a:tcPr/>
                </a:tc>
                <a:tc>
                  <a:txBody>
                    <a:bodyPr/>
                    <a:lstStyle/>
                    <a:p>
                      <a:pPr algn="r"/>
                      <a:r>
                        <a:rPr lang="en-US" sz="1600" dirty="0" smtClean="0"/>
                        <a:t>2,29,500</a:t>
                      </a:r>
                      <a:endParaRPr lang="en-IN" sz="1600" dirty="0"/>
                    </a:p>
                  </a:txBody>
                  <a:tcPr/>
                </a:tc>
              </a:tr>
              <a:tr h="316835">
                <a:tc>
                  <a:txBody>
                    <a:bodyPr/>
                    <a:lstStyle/>
                    <a:p>
                      <a:r>
                        <a:rPr lang="en-US" sz="1600" dirty="0" smtClean="0"/>
                        <a:t>Bentonite Sulphur</a:t>
                      </a:r>
                      <a:endParaRPr lang="en-IN" sz="1600" dirty="0"/>
                    </a:p>
                  </a:txBody>
                  <a:tcPr>
                    <a:solidFill>
                      <a:srgbClr val="E77817"/>
                    </a:solidFill>
                  </a:tcPr>
                </a:tc>
                <a:tc>
                  <a:txBody>
                    <a:bodyPr/>
                    <a:lstStyle/>
                    <a:p>
                      <a:pPr algn="r"/>
                      <a:r>
                        <a:rPr lang="en-US" sz="1600" dirty="0" smtClean="0"/>
                        <a:t>25,000</a:t>
                      </a:r>
                      <a:endParaRPr lang="en-IN" sz="1600" dirty="0"/>
                    </a:p>
                  </a:txBody>
                  <a:tcPr>
                    <a:solidFill>
                      <a:srgbClr val="E77817"/>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orp Template">
  <a:themeElements>
    <a:clrScheme name="Corporate Theme">
      <a:dk1>
        <a:srgbClr val="000000"/>
      </a:dk1>
      <a:lt1>
        <a:sysClr val="window" lastClr="FFFFFF"/>
      </a:lt1>
      <a:dk2>
        <a:srgbClr val="455563"/>
      </a:dk2>
      <a:lt2>
        <a:srgbClr val="97A9A4"/>
      </a:lt2>
      <a:accent1>
        <a:srgbClr val="455563"/>
      </a:accent1>
      <a:accent2>
        <a:srgbClr val="E77817"/>
      </a:accent2>
      <a:accent3>
        <a:srgbClr val="00923F"/>
      </a:accent3>
      <a:accent4>
        <a:srgbClr val="FFC000"/>
      </a:accent4>
      <a:accent5>
        <a:srgbClr val="92D050"/>
      </a:accent5>
      <a:accent6>
        <a:srgbClr val="8699AA"/>
      </a:accent6>
      <a:hlink>
        <a:srgbClr val="3366FF"/>
      </a:hlink>
      <a:folHlink>
        <a:srgbClr val="9900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 Template</Template>
  <TotalTime>1204</TotalTime>
  <Words>2067</Words>
  <Application>Microsoft Office PowerPoint</Application>
  <PresentationFormat>On-screen Show (4:3)</PresentationFormat>
  <Paragraphs>292</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Corp Template</vt:lpstr>
      <vt:lpstr>Slide 1</vt:lpstr>
      <vt:lpstr>Slide 2</vt:lpstr>
      <vt:lpstr>Table of Contents</vt:lpstr>
      <vt:lpstr>ABOUT US</vt:lpstr>
      <vt:lpstr> DFPCL</vt:lpstr>
      <vt:lpstr>Product information</vt:lpstr>
      <vt:lpstr>Product Information</vt:lpstr>
      <vt:lpstr>Plant Capacities &amp; technology</vt:lpstr>
      <vt:lpstr>Plant Capacities</vt:lpstr>
      <vt:lpstr>Technology</vt:lpstr>
      <vt:lpstr>Company strengths</vt:lpstr>
      <vt:lpstr>STRENGTHS – AGRI-BUSINESS</vt:lpstr>
      <vt:lpstr>Agri-Business</vt:lpstr>
      <vt:lpstr>Agri-Business</vt:lpstr>
      <vt:lpstr>DFPCL Network in India</vt:lpstr>
      <vt:lpstr>Agri-Business</vt:lpstr>
      <vt:lpstr>Agri-Business</vt:lpstr>
      <vt:lpstr>STRENGTHS – MINING CHEMICALS</vt:lpstr>
      <vt:lpstr>Mining Chemicals</vt:lpstr>
      <vt:lpstr>Mining Chemicals</vt:lpstr>
      <vt:lpstr>Mining Chemicals</vt:lpstr>
      <vt:lpstr>STRENGTHS – INDUSTRIAL CHEMICALS</vt:lpstr>
      <vt:lpstr>Industrial Chemicals</vt:lpstr>
      <vt:lpstr>Industrial Chemicals</vt:lpstr>
      <vt:lpstr>People at the helm</vt:lpstr>
      <vt:lpstr>People at the Helm</vt:lpstr>
      <vt:lpstr>People at the Helm</vt:lpstr>
      <vt:lpstr>People at the Helm</vt:lpstr>
      <vt:lpstr>Company Financials</vt:lpstr>
      <vt:lpstr>Income from Operations Q2FY15</vt:lpstr>
      <vt:lpstr>Financial Snapshot</vt:lpstr>
      <vt:lpstr>Financial Snapshot</vt:lpstr>
      <vt:lpstr>Financial Snapshot</vt:lpstr>
      <vt:lpstr>Financial Snapshot</vt:lpstr>
      <vt:lpstr>Slide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Anuraag Dalal</dc:creator>
  <cp:lastModifiedBy>amir.ahmed</cp:lastModifiedBy>
  <cp:revision>198</cp:revision>
  <dcterms:created xsi:type="dcterms:W3CDTF">2011-09-26T04:57:03Z</dcterms:created>
  <dcterms:modified xsi:type="dcterms:W3CDTF">2014-11-07T09:46:26Z</dcterms:modified>
</cp:coreProperties>
</file>